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6" r:id="rId1"/>
  </p:sldMasterIdLst>
  <p:notesMasterIdLst>
    <p:notesMasterId r:id="rId18"/>
  </p:notesMasterIdLst>
  <p:sldIdLst>
    <p:sldId id="510" r:id="rId2"/>
    <p:sldId id="512" r:id="rId3"/>
    <p:sldId id="513" r:id="rId4"/>
    <p:sldId id="514" r:id="rId5"/>
    <p:sldId id="515" r:id="rId6"/>
    <p:sldId id="516" r:id="rId7"/>
    <p:sldId id="517" r:id="rId8"/>
    <p:sldId id="518" r:id="rId9"/>
    <p:sldId id="520" r:id="rId10"/>
    <p:sldId id="519" r:id="rId11"/>
    <p:sldId id="521" r:id="rId12"/>
    <p:sldId id="522" r:id="rId13"/>
    <p:sldId id="524" r:id="rId14"/>
    <p:sldId id="525" r:id="rId15"/>
    <p:sldId id="526" r:id="rId16"/>
    <p:sldId id="523" r:id="rId17"/>
  </p:sldIdLst>
  <p:sldSz cx="9144000" cy="6858000" type="screen4x3"/>
  <p:notesSz cx="6797675" cy="992663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CECE7"/>
    <a:srgbClr val="F9D8CC"/>
    <a:srgbClr val="F3B6A3"/>
    <a:srgbClr val="F6C7B8"/>
    <a:srgbClr val="808080"/>
    <a:srgbClr val="B2B2B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46" autoAdjust="0"/>
    <p:restoredTop sz="94676" autoAdjust="0"/>
  </p:normalViewPr>
  <p:slideViewPr>
    <p:cSldViewPr>
      <p:cViewPr varScale="1">
        <p:scale>
          <a:sx n="80" d="100"/>
          <a:sy n="80" d="100"/>
        </p:scale>
        <p:origin x="-138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B51AD5-6A53-4D5D-82EB-97BC7E46D413}" type="datetimeFigureOut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AE1BB770-C8DE-4ECF-B9CE-5B8D798A1C86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215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C46F42-A318-4698-B1D9-677049C54465}" type="slidenum">
              <a:rPr lang="tr-TR" altLang="tr-TR"/>
              <a:pPr/>
              <a:t>13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2355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6802F1-7AFE-4467-8319-03EAFF5F1C7D}" type="slidenum">
              <a:rPr lang="tr-TR" altLang="tr-TR"/>
              <a:pPr/>
              <a:t>14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altLang="tr-TR" smtClean="0"/>
          </a:p>
        </p:txBody>
      </p:sp>
      <p:sp>
        <p:nvSpPr>
          <p:cNvPr id="2560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17B16D1-E09A-4CB6-892D-F5AC2D0525AE}" type="slidenum">
              <a:rPr lang="tr-TR" altLang="tr-TR"/>
              <a:pPr/>
              <a:t>15</a:t>
            </a:fld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A4713-DA48-473B-B8AB-183948039312}" type="datetime1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8BA44-20DA-45D1-8299-A2321A71AFBA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D5651-6363-455A-871C-E50C4FC3B57A}" type="datetime1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6512F0-51F1-4808-9929-4FF5B322E502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6DF53-8A6B-4292-A9E5-AE9CDFEB92E8}" type="datetime1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53D41-2BA5-40CA-B436-81A444617526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Resim" descr="powerpoint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652120" y="3573016"/>
            <a:ext cx="3491880" cy="158417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6D54-C76D-45E4-8469-75ABBFC46F9A}" type="datetime1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58E10-93FE-4175-AF36-476941F00449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C3A61-84CF-42C9-ACBE-178B99C31F40}" type="datetime1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29F86-4C65-4A28-A58F-79E0070975E4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7C8F-BEC4-4C02-BB5A-6C5B072F8D25}" type="datetime1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C22D4-1978-42C5-8700-A6D90836D731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3008B-24D2-4827-9F5A-A67A579E9D1F}" type="datetime1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1002C-0AB1-4E56-A4EC-6B8CC11B0CAF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81204-D8AA-4DB5-974A-AABAA7982FAA}" type="datetime1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5CC9FA-4388-430E-9F24-3779CBFB3FCF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F736A-C0C4-4662-A7B2-3E262DBB3133}" type="datetime1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26049-5332-4EC6-B909-00E55FF64234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C99CB-99C4-4EB7-9CCA-F8FF4848735E}" type="datetime1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DDCF8-B0E7-4C49-9989-0977884D4F25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79153-6520-4D21-B6D9-5B6309C6786A}" type="datetime1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A1DB21-E2F3-4174-85FC-F0C890273F99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68E34-17C3-446C-807A-E22D275B53DA}" type="datetime1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351E7A0-F0AB-4A4C-9FCB-5854CC0A7D92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E48B0938-C316-4154-88BE-0ECC7D1D178F}" type="datetime1">
              <a:rPr lang="tr-TR"/>
              <a:pPr>
                <a:defRPr/>
              </a:pPr>
              <a:t>16.01.2022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cap="all" spc="200" baseline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FFFFFF"/>
                </a:solidFill>
              </a:defRPr>
            </a:lvl1pPr>
          </a:lstStyle>
          <a:p>
            <a:fld id="{A891AE35-3A12-4028-AA87-B0C4DF5B21C2}" type="slidenum">
              <a:rPr lang="tr-TR" altLang="tr-TR"/>
              <a:pPr/>
              <a:t>‹#›</a:t>
            </a:fld>
            <a:endParaRPr lang="tr-TR" altLang="tr-TR"/>
          </a:p>
        </p:txBody>
      </p:sp>
      <p:pic>
        <p:nvPicPr>
          <p:cNvPr id="1033" name="7 Resim" descr="powerpoint3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253" r:id="rId1"/>
    <p:sldLayoutId id="2147485246" r:id="rId2"/>
    <p:sldLayoutId id="2147485254" r:id="rId3"/>
    <p:sldLayoutId id="2147485247" r:id="rId4"/>
    <p:sldLayoutId id="2147485248" r:id="rId5"/>
    <p:sldLayoutId id="2147485249" r:id="rId6"/>
    <p:sldLayoutId id="2147485250" r:id="rId7"/>
    <p:sldLayoutId id="2147485255" r:id="rId8"/>
    <p:sldLayoutId id="2147485256" r:id="rId9"/>
    <p:sldLayoutId id="2147485251" r:id="rId10"/>
    <p:sldLayoutId id="2147485252" r:id="rId11"/>
    <p:sldLayoutId id="214748525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İçerik Yer Tutucusu 2"/>
          <p:cNvSpPr txBox="1">
            <a:spLocks/>
          </p:cNvSpPr>
          <p:nvPr/>
        </p:nvSpPr>
        <p:spPr bwMode="auto">
          <a:xfrm>
            <a:off x="4643438" y="1385888"/>
            <a:ext cx="4105275" cy="3455987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  <a:buFont typeface="Arial" charset="0"/>
              <a:buNone/>
            </a:pPr>
            <a:endParaRPr lang="tr-TR" altLang="tr-TR" sz="4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AutoShape 4" descr="Dosya:Milli Eğitim Bakanlığı Logo.svg - Vikiped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 altLang="tr-TR"/>
          </a:p>
        </p:txBody>
      </p:sp>
      <p:sp>
        <p:nvSpPr>
          <p:cNvPr id="8196" name="AutoShape 6" descr="Dosya:Milli Eğitim Bakanlığı Logo.svg - Vikipedi"/>
          <p:cNvSpPr>
            <a:spLocks noChangeAspect="1" noChangeArrowheads="1"/>
          </p:cNvSpPr>
          <p:nvPr/>
        </p:nvSpPr>
        <p:spPr bwMode="auto">
          <a:xfrm>
            <a:off x="1331913" y="15573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tr-TR" altLang="tr-TR"/>
          </a:p>
        </p:txBody>
      </p:sp>
      <p:sp>
        <p:nvSpPr>
          <p:cNvPr id="8197" name="Dikdörtgen 2"/>
          <p:cNvSpPr>
            <a:spLocks noChangeArrowheads="1"/>
          </p:cNvSpPr>
          <p:nvPr/>
        </p:nvSpPr>
        <p:spPr bwMode="auto">
          <a:xfrm>
            <a:off x="611188" y="4841875"/>
            <a:ext cx="7848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altLang="tr-TR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Bilim ve Sanat Merkezleri </a:t>
            </a:r>
          </a:p>
          <a:p>
            <a:pPr algn="ctr">
              <a:lnSpc>
                <a:spcPct val="150000"/>
              </a:lnSpc>
            </a:pPr>
            <a:r>
              <a:rPr lang="tr-TR" altLang="tr-TR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Genel Tanıtımı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124075" y="444500"/>
            <a:ext cx="6696075" cy="54927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Bilsem eğitim programları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5A8796FF-2BF9-4B43-B406-7ADF824A80D5}" type="slidenum">
              <a:rPr lang="tr-TR" altLang="tr-TR"/>
              <a:pPr/>
              <a:t>10</a:t>
            </a:fld>
            <a:endParaRPr lang="tr-TR" altLang="tr-TR"/>
          </a:p>
        </p:txBody>
      </p:sp>
      <p:sp>
        <p:nvSpPr>
          <p:cNvPr id="2" name="Dikdörtgen 1"/>
          <p:cNvSpPr/>
          <p:nvPr/>
        </p:nvSpPr>
        <p:spPr>
          <a:xfrm>
            <a:off x="968375" y="1997075"/>
            <a:ext cx="8067675" cy="44180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000" dirty="0" err="1">
                <a:latin typeface="Arial" panose="020B0604020202020204" pitchFamily="34" charset="0"/>
              </a:rPr>
              <a:t>BİLSEM’de</a:t>
            </a:r>
            <a:r>
              <a:rPr lang="tr-TR" sz="2000" dirty="0">
                <a:latin typeface="Arial" panose="020B0604020202020204" pitchFamily="34" charset="0"/>
              </a:rPr>
              <a:t> Milli Eğitim Bakanlığına bağlı örgün eğitim kurumlarından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farklı olarak sınıf düzeyleri değil programlar </a:t>
            </a:r>
            <a:r>
              <a:rPr lang="tr-TR" sz="2000" dirty="0">
                <a:latin typeface="Arial" panose="020B0604020202020204" pitchFamily="34" charset="0"/>
              </a:rPr>
              <a:t>yer almaktadır. Bunlar;</a:t>
            </a:r>
          </a:p>
          <a:p>
            <a:pPr algn="just">
              <a:defRPr/>
            </a:pPr>
            <a:endParaRPr lang="tr-TR" sz="1100" dirty="0">
              <a:latin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Uyum Programı </a:t>
            </a:r>
            <a:r>
              <a:rPr lang="tr-TR" sz="2000" dirty="0">
                <a:latin typeface="Arial" panose="020B0604020202020204" pitchFamily="34" charset="0"/>
              </a:rPr>
              <a:t>(Yeni kayıt olan öğrenciler)</a:t>
            </a:r>
            <a:endParaRPr lang="tr-TR" sz="20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Destek Eğitim Programı  </a:t>
            </a:r>
            <a:r>
              <a:rPr lang="tr-TR" sz="2000" dirty="0">
                <a:latin typeface="Arial" panose="020B0604020202020204" pitchFamily="34" charset="0"/>
              </a:rPr>
              <a:t>(2,3,4. Sınıflar)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Bireysel Yeteneklerin Fark Ettirilmesi Programı (BYF) </a:t>
            </a:r>
            <a:r>
              <a:rPr lang="tr-TR" sz="2000" dirty="0">
                <a:latin typeface="Arial" panose="020B0604020202020204" pitchFamily="34" charset="0"/>
              </a:rPr>
              <a:t>(5,6.Sınıflar)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Özel Yeteneklerin Geliştirilmesi Programı (ÖYG)  </a:t>
            </a:r>
            <a:r>
              <a:rPr lang="tr-TR" sz="2000" dirty="0">
                <a:latin typeface="Arial" panose="020B0604020202020204" pitchFamily="34" charset="0"/>
              </a:rPr>
              <a:t>(7,8.Sınıflar)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Proje Üretimi ve Yönetimi (PÜY)  </a:t>
            </a:r>
            <a:r>
              <a:rPr lang="tr-TR" sz="2000" dirty="0">
                <a:latin typeface="Arial" panose="020B0604020202020204" pitchFamily="34" charset="0"/>
              </a:rPr>
              <a:t>(Lise öğrencileri)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Resim-Müzik Öğrencileri </a:t>
            </a:r>
            <a:r>
              <a:rPr lang="tr-TR" sz="2000" dirty="0">
                <a:latin typeface="Arial" panose="020B0604020202020204" pitchFamily="34" charset="0"/>
              </a:rPr>
              <a:t>(Tüm sınıf seviyeleri)</a:t>
            </a:r>
            <a:endParaRPr lang="tr-TR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935163" y="444500"/>
            <a:ext cx="6910387" cy="54927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Bilsem öğretmeninin görevleri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581025" y="1781175"/>
            <a:ext cx="8293100" cy="4095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BİLSEM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eğitim modeline ve amacına uygun olarak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 ve öğretim planı hazırlamak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, hazırlanan planın aksayan yönlerini belirlemek ve öğretmenler kurulu toplantılarında gündeme getirmek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tr-TR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Öğrencileri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, yetenek alanlarında gösterdikleri başarılarının yanında gelişim özellikleri ile de değerlendirmede </a:t>
            </a:r>
            <a:r>
              <a:rPr lang="tr-TR" sz="2000" b="0" dirty="0" smtClean="0">
                <a:solidFill>
                  <a:srgbClr val="FF0000"/>
                </a:solidFill>
              </a:rPr>
              <a:t>Rehber </a:t>
            </a:r>
            <a:r>
              <a:rPr lang="tr-TR" sz="2000" b="0" dirty="0">
                <a:solidFill>
                  <a:srgbClr val="FF0000"/>
                </a:solidFill>
              </a:rPr>
              <a:t>öğretmen/psikolojik danışman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 ile işbirliği yapmak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0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tr-TR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BİLSEM’de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uygulanan programların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eğitim ve öğretim aşaması içinde ve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süreç sonunda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öğrencilere yönelik değerlendirmelerini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yaparak rehberlik öğretmenine </a:t>
            </a:r>
            <a:r>
              <a:rPr lang="tr-TR" sz="2000" b="0" dirty="0">
                <a:solidFill>
                  <a:srgbClr val="FF0000"/>
                </a:solidFill>
              </a:rPr>
              <a:t>Rehber öğretmen/psikolojik </a:t>
            </a:r>
            <a:r>
              <a:rPr lang="tr-TR" sz="2000" b="0" dirty="0" smtClean="0">
                <a:solidFill>
                  <a:srgbClr val="FF0000"/>
                </a:solidFill>
              </a:rPr>
              <a:t>danışmana 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bildirmek,</a:t>
            </a:r>
            <a:endParaRPr lang="tr-TR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7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3D3C30DB-11DC-4C18-849A-A6B08DBCB4FE}" type="slidenum">
              <a:rPr lang="tr-TR" altLang="tr-TR"/>
              <a:pPr/>
              <a:t>11</a:t>
            </a:fld>
            <a:endParaRPr lang="tr-TR" altLang="tr-TR"/>
          </a:p>
        </p:txBody>
      </p:sp>
      <p:sp>
        <p:nvSpPr>
          <p:cNvPr id="18438" name="Dikdörtgen 1"/>
          <p:cNvSpPr>
            <a:spLocks noChangeArrowheads="1"/>
          </p:cNvSpPr>
          <p:nvPr/>
        </p:nvSpPr>
        <p:spPr bwMode="auto">
          <a:xfrm>
            <a:off x="968375" y="1997075"/>
            <a:ext cx="80676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endParaRPr lang="tr-TR" altLang="tr-TR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908175" y="444500"/>
            <a:ext cx="6840538" cy="54927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Bilsem öğretmeninin görevleri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612775" y="2133600"/>
            <a:ext cx="8291513" cy="34750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Danışman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rehber öğretmeni olduğu öğrencilerin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“Öğrenci Sosyal ve Kişilik Hizmetleri”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kapsamında çalışma planını hazırlamak ve BİLSEM yönetimine sunmak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tr-TR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Danışman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rehber öğretmeni oldukları öğrencilerin velileri ve örgün eğitim kurumlarındaki öğretmenleri ile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periyodik aralıklarla görüşmek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ve görüşme sonuçlarını rehberlik öğretmenine bildirmek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tr-TR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Öğretmen </a:t>
            </a:r>
            <a:r>
              <a:rPr lang="tr-TR" sz="2000" b="0" dirty="0">
                <a:latin typeface="Arial" panose="020B0604020202020204" pitchFamily="34" charset="0"/>
                <a:cs typeface="Arial" panose="020B0604020202020204" pitchFamily="34" charset="0"/>
              </a:rPr>
              <a:t>nöbet hizmetlerini mevzuata uygun olarak yürütmek.</a:t>
            </a: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1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FE4CD241-486C-462E-85CE-824770427647}" type="slidenum">
              <a:rPr lang="tr-TR" altLang="tr-TR"/>
              <a:pPr/>
              <a:t>12</a:t>
            </a:fld>
            <a:endParaRPr lang="tr-TR" altLang="tr-TR"/>
          </a:p>
        </p:txBody>
      </p:sp>
      <p:sp>
        <p:nvSpPr>
          <p:cNvPr id="19462" name="Dikdörtgen 1"/>
          <p:cNvSpPr>
            <a:spLocks noChangeArrowheads="1"/>
          </p:cNvSpPr>
          <p:nvPr/>
        </p:nvSpPr>
        <p:spPr bwMode="auto">
          <a:xfrm>
            <a:off x="968375" y="1997075"/>
            <a:ext cx="80676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endParaRPr lang="tr-TR" altLang="tr-TR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Resim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908175" y="444500"/>
            <a:ext cx="6840538" cy="549275"/>
          </a:xfrm>
        </p:spPr>
        <p:txBody>
          <a:bodyPr/>
          <a:lstStyle/>
          <a:p>
            <a:pPr>
              <a:defRPr/>
            </a:pPr>
            <a:r>
              <a:rPr lang="tr-TR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BilseM</a:t>
            </a:r>
            <a:r>
              <a:rPr lang="tr-TR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tr-TR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 ÇALIŞMALARI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539750" y="1773238"/>
            <a:ext cx="8496300" cy="467995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BİLSEM’lerde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öğretmenler öğrencilerin proje çalışmalarına danışmanlık yapmaktadır. Bu çalışmalara örnekler: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tr-TR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TÜBİTAK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2204-A Lise Öğrencileri Araştırma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Projeleri</a:t>
            </a:r>
            <a:endParaRPr lang="tr-TR" sz="20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TÜBİTAK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2204-B Ortaokul Öğrencileri Araştırma Projeleri </a:t>
            </a:r>
            <a:endParaRPr lang="tr-TR" sz="20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TÜBİTAK 2204-C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Kutup Araştırma Projeleri </a:t>
            </a:r>
            <a:endParaRPr lang="tr-TR" sz="20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TÜBİTAK 4004-Doğa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Eğitimi ve Bilim Okulları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Destekleme Programı</a:t>
            </a:r>
            <a:endParaRPr lang="tr-TR" sz="20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TÜBİTAK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4005-Yenilikçi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 Uygulamaları Destekleme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Programı</a:t>
            </a: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TÜBİTAK 4006-Bilim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Fuarları Destekleme Programı</a:t>
            </a: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TÜBİTAK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4007-TÜBİTAK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 Şenlikleri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Destekleme Programı</a:t>
            </a: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TÜBİTAK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 Olimpiyatları</a:t>
            </a:r>
          </a:p>
        </p:txBody>
      </p:sp>
      <p:sp>
        <p:nvSpPr>
          <p:cNvPr id="20485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EB720869-11E6-4FE4-A5C1-EBAF49CD106D}" type="slidenum">
              <a:rPr lang="tr-TR" altLang="tr-TR"/>
              <a:pPr/>
              <a:t>13</a:t>
            </a:fld>
            <a:endParaRPr lang="tr-TR" altLang="tr-TR"/>
          </a:p>
        </p:txBody>
      </p:sp>
      <p:sp>
        <p:nvSpPr>
          <p:cNvPr id="20486" name="Dikdörtgen 1"/>
          <p:cNvSpPr>
            <a:spLocks noChangeArrowheads="1"/>
          </p:cNvSpPr>
          <p:nvPr/>
        </p:nvSpPr>
        <p:spPr bwMode="auto">
          <a:xfrm>
            <a:off x="968375" y="1997075"/>
            <a:ext cx="80676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endParaRPr lang="tr-TR" altLang="tr-TR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Resim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908175" y="444500"/>
            <a:ext cx="6840538" cy="549275"/>
          </a:xfrm>
        </p:spPr>
        <p:txBody>
          <a:bodyPr/>
          <a:lstStyle/>
          <a:p>
            <a:pPr>
              <a:defRPr/>
            </a:pPr>
            <a:r>
              <a:rPr lang="tr-TR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BilseM</a:t>
            </a:r>
            <a:r>
              <a:rPr lang="tr-TR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tr-TR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 ÇALIŞMALARI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539750" y="1773238"/>
            <a:ext cx="8496300" cy="467995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BİLSEM’lerde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öğretmenler öğrencilerin proje çalışmalarına danışmanlık yapmaktadır. Bu çalışmalara örnekler: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endParaRPr lang="tr-TR" sz="20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Havacılık, Uzay ve Teknoloji Festivali (TEKNOFEST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tr-TR" sz="2000" b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Twinnig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Projeleri </a:t>
            </a:r>
            <a:endParaRPr lang="tr-TR" sz="20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Programı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Projeleri </a:t>
            </a:r>
            <a:endParaRPr lang="tr-TR" sz="20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IPA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 Destek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Projeleri  </a:t>
            </a:r>
            <a:endParaRPr lang="tr-TR" sz="20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Kalkınma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Ajansı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Projeleri</a:t>
            </a: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Bildiri, kongre vb. Projeler</a:t>
            </a:r>
            <a:endParaRPr lang="tr-TR" sz="20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3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84C5A6E9-029C-41F8-BAAC-51FFD635AC5E}" type="slidenum">
              <a:rPr lang="tr-TR" altLang="tr-TR"/>
              <a:pPr/>
              <a:t>14</a:t>
            </a:fld>
            <a:endParaRPr lang="tr-TR" altLang="tr-TR"/>
          </a:p>
        </p:txBody>
      </p:sp>
      <p:sp>
        <p:nvSpPr>
          <p:cNvPr id="22534" name="Dikdörtgen 1"/>
          <p:cNvSpPr>
            <a:spLocks noChangeArrowheads="1"/>
          </p:cNvSpPr>
          <p:nvPr/>
        </p:nvSpPr>
        <p:spPr bwMode="auto">
          <a:xfrm>
            <a:off x="968375" y="1997075"/>
            <a:ext cx="80676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endParaRPr lang="tr-TR" altLang="tr-TR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Resim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908175" y="444500"/>
            <a:ext cx="6840538" cy="549275"/>
          </a:xfrm>
        </p:spPr>
        <p:txBody>
          <a:bodyPr/>
          <a:lstStyle/>
          <a:p>
            <a:pPr>
              <a:defRPr/>
            </a:pPr>
            <a:r>
              <a:rPr lang="tr-TR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BilseM</a:t>
            </a:r>
            <a:r>
              <a:rPr lang="tr-TR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tr-TR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yarışmalar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36563" y="1741488"/>
            <a:ext cx="8497887" cy="467995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BİLSEM’lerde</a:t>
            </a:r>
            <a:r>
              <a:rPr lang="tr-TR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öğretmenler öğrencilerin katılacakları yarışmalarda öğrencilerimize danışmanlık yapmaktadır. Bu çalışmalara örnekler:</a:t>
            </a: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Robot, Robotik Kodlama </a:t>
            </a:r>
            <a:r>
              <a:rPr lang="tr-TR" sz="2000" b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vb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alanlarda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yerel, ulusal ve uluslararası yarışmalar, </a:t>
            </a:r>
            <a:endParaRPr lang="tr-TR" sz="20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Şiir, hikaye, öykü, masal, kompozisyon gibi dil alanında yerel, ulusal ve uluslararası yarışmalar, </a:t>
            </a: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Koro, solo, çalgı vb. Müzik alanında yerel, ulusal ve uluslararası yarışmalar, </a:t>
            </a: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Afiş, poster, sergi, resim vb. Görsel Sanatlar alanında yerel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ulusal ve uluslararası yarışmalar, </a:t>
            </a:r>
          </a:p>
          <a:p>
            <a:pPr indent="19050">
              <a:buFont typeface="Wingdings" panose="05000000000000000000" pitchFamily="2" charset="2"/>
              <a:buChar char="ü"/>
              <a:defRPr/>
            </a:pP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Matematik ve Yabancı Dil alanlarında </a:t>
            </a:r>
            <a:r>
              <a:rPr lang="tr-TR" sz="20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yerel, ulusal ve uluslararası yarışmalar</a:t>
            </a:r>
            <a:r>
              <a:rPr lang="tr-TR" sz="20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tr-TR" sz="20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1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BF2AD204-E359-4CD3-AD45-B21F27A305FA}" type="slidenum">
              <a:rPr lang="tr-TR" altLang="tr-TR"/>
              <a:pPr/>
              <a:t>15</a:t>
            </a:fld>
            <a:endParaRPr lang="tr-TR" altLang="tr-TR"/>
          </a:p>
        </p:txBody>
      </p:sp>
      <p:sp>
        <p:nvSpPr>
          <p:cNvPr id="24582" name="Dikdörtgen 1"/>
          <p:cNvSpPr>
            <a:spLocks noChangeArrowheads="1"/>
          </p:cNvSpPr>
          <p:nvPr/>
        </p:nvSpPr>
        <p:spPr bwMode="auto">
          <a:xfrm>
            <a:off x="968375" y="1997075"/>
            <a:ext cx="80676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endParaRPr lang="tr-TR" altLang="tr-TR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463"/>
            <a:ext cx="9144000" cy="1438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692275" y="427038"/>
            <a:ext cx="7451725" cy="54927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Bilsem öğretmeninin özlük hakları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İçerik Yer Tutucusu 3"/>
          <p:cNvSpPr>
            <a:spLocks noGrp="1"/>
          </p:cNvSpPr>
          <p:nvPr>
            <p:ph idx="1"/>
          </p:nvPr>
        </p:nvSpPr>
        <p:spPr>
          <a:xfrm>
            <a:off x="601663" y="1566863"/>
            <a:ext cx="8293100" cy="48148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altLang="tr-TR" sz="2000" b="0" smtClean="0">
                <a:latin typeface="Arial" charset="0"/>
                <a:cs typeface="Arial" charset="0"/>
              </a:rPr>
              <a:t>BİLSEM’de öğretmen, </a:t>
            </a:r>
            <a:r>
              <a:rPr lang="tr-TR" altLang="tr-TR" sz="2000" b="0" smtClean="0">
                <a:solidFill>
                  <a:srgbClr val="FF0000"/>
                </a:solidFill>
                <a:latin typeface="Arial" charset="0"/>
                <a:cs typeface="Arial" charset="0"/>
              </a:rPr>
              <a:t>alan dersleri </a:t>
            </a:r>
            <a:r>
              <a:rPr lang="tr-TR" altLang="tr-TR" sz="2000" b="0" smtClean="0">
                <a:latin typeface="Arial" charset="0"/>
                <a:cs typeface="Arial" charset="0"/>
              </a:rPr>
              <a:t>ile ilgi, istek ve yetenekleri doğrultusunda açabileceği </a:t>
            </a:r>
            <a:r>
              <a:rPr lang="tr-TR" altLang="tr-TR" sz="2000" b="0" smtClean="0">
                <a:solidFill>
                  <a:srgbClr val="FF0000"/>
                </a:solidFill>
                <a:latin typeface="Arial" charset="0"/>
                <a:cs typeface="Arial" charset="0"/>
              </a:rPr>
              <a:t>Seçmeli Atölye/Derslere </a:t>
            </a:r>
            <a:r>
              <a:rPr lang="tr-TR" altLang="tr-TR" sz="2000" b="0" smtClean="0">
                <a:latin typeface="Arial" charset="0"/>
                <a:cs typeface="Arial" charset="0"/>
              </a:rPr>
              <a:t>girer.</a:t>
            </a:r>
          </a:p>
          <a:p>
            <a:pPr>
              <a:lnSpc>
                <a:spcPct val="150000"/>
              </a:lnSpc>
            </a:pPr>
            <a:r>
              <a:rPr lang="tr-TR" altLang="tr-TR" sz="2000" b="0" smtClean="0">
                <a:latin typeface="Arial" charset="0"/>
                <a:cs typeface="Arial" charset="0"/>
              </a:rPr>
              <a:t>Öğrencilerin proje çalışmalarında </a:t>
            </a:r>
            <a:r>
              <a:rPr lang="tr-TR" altLang="tr-TR" sz="2000" b="0" smtClean="0">
                <a:solidFill>
                  <a:srgbClr val="FF0000"/>
                </a:solidFill>
                <a:latin typeface="Arial" charset="0"/>
                <a:cs typeface="Arial" charset="0"/>
              </a:rPr>
              <a:t>danışmanlık</a:t>
            </a:r>
            <a:r>
              <a:rPr lang="tr-TR" altLang="tr-TR" sz="2000" b="0" smtClean="0">
                <a:latin typeface="Arial" charset="0"/>
                <a:cs typeface="Arial" charset="0"/>
              </a:rPr>
              <a:t> yapar.</a:t>
            </a:r>
          </a:p>
          <a:p>
            <a:pPr>
              <a:lnSpc>
                <a:spcPct val="150000"/>
              </a:lnSpc>
            </a:pPr>
            <a:r>
              <a:rPr lang="tr-TR" altLang="tr-TR" sz="2000" b="0" smtClean="0">
                <a:latin typeface="Arial" charset="0"/>
                <a:cs typeface="Arial" charset="0"/>
              </a:rPr>
              <a:t>Öğretmenin haftalık girebileceği ders </a:t>
            </a:r>
            <a:r>
              <a:rPr lang="tr-TR" altLang="tr-TR" sz="2000" b="0" smtClean="0">
                <a:solidFill>
                  <a:srgbClr val="FF0000"/>
                </a:solidFill>
                <a:latin typeface="Arial" charset="0"/>
                <a:cs typeface="Arial" charset="0"/>
              </a:rPr>
              <a:t>en fazla 30 saattir</a:t>
            </a:r>
            <a:r>
              <a:rPr lang="tr-TR" altLang="tr-TR" sz="2000" b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altLang="tr-TR" sz="2000" b="0" smtClean="0">
                <a:latin typeface="Arial" charset="0"/>
                <a:cs typeface="Arial" charset="0"/>
              </a:rPr>
              <a:t>Ders/etkinlikler </a:t>
            </a:r>
            <a:r>
              <a:rPr lang="tr-TR" altLang="tr-TR" sz="2000" b="0" smtClean="0">
                <a:solidFill>
                  <a:srgbClr val="FF0000"/>
                </a:solidFill>
                <a:latin typeface="Arial" charset="0"/>
                <a:cs typeface="Arial" charset="0"/>
              </a:rPr>
              <a:t>hafta içi sabah/akşam ve hafta sonu</a:t>
            </a:r>
            <a:r>
              <a:rPr lang="tr-TR" altLang="tr-TR" sz="2000" b="0" smtClean="0">
                <a:latin typeface="Arial" charset="0"/>
                <a:cs typeface="Arial" charset="0"/>
              </a:rPr>
              <a:t> olacak şekilde planlanır.</a:t>
            </a:r>
          </a:p>
          <a:p>
            <a:pPr>
              <a:lnSpc>
                <a:spcPct val="150000"/>
              </a:lnSpc>
            </a:pPr>
            <a:r>
              <a:rPr lang="tr-TR" altLang="tr-TR" sz="2000" b="0" smtClean="0">
                <a:latin typeface="Arial" charset="0"/>
                <a:cs typeface="Arial" charset="0"/>
              </a:rPr>
              <a:t>BİLSEM’de öğretmenlerin ek ders ve nöbet ücretleri </a:t>
            </a:r>
            <a:r>
              <a:rPr lang="tr-TR" altLang="tr-TR" sz="2000" b="0" smtClean="0">
                <a:solidFill>
                  <a:srgbClr val="FF0000"/>
                </a:solidFill>
                <a:latin typeface="Arial" charset="0"/>
                <a:cs typeface="Arial" charset="0"/>
              </a:rPr>
              <a:t>%25 artırımlı </a:t>
            </a:r>
            <a:r>
              <a:rPr lang="tr-TR" altLang="tr-TR" sz="2000" b="0" smtClean="0">
                <a:latin typeface="Arial" charset="0"/>
                <a:cs typeface="Arial" charset="0"/>
              </a:rPr>
              <a:t>olarak hesaplanır.</a:t>
            </a:r>
          </a:p>
          <a:p>
            <a:pPr>
              <a:lnSpc>
                <a:spcPct val="150000"/>
              </a:lnSpc>
            </a:pPr>
            <a:r>
              <a:rPr lang="tr-TR" altLang="tr-TR" sz="2000" b="0" smtClean="0">
                <a:latin typeface="Arial" charset="0"/>
                <a:cs typeface="Arial" charset="0"/>
              </a:rPr>
              <a:t>BİLSEM’lerde DYK açılmamaktadır.</a:t>
            </a:r>
          </a:p>
          <a:p>
            <a:endParaRPr lang="tr-TR" altLang="tr-TR" sz="2000" b="0" smtClean="0">
              <a:latin typeface="Arial" charset="0"/>
              <a:cs typeface="Arial" charset="0"/>
            </a:endParaRPr>
          </a:p>
        </p:txBody>
      </p:sp>
      <p:sp>
        <p:nvSpPr>
          <p:cNvPr id="26629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5D2B610C-2882-4710-AC7D-F392DB96F04B}" type="slidenum">
              <a:rPr lang="tr-TR" altLang="tr-TR"/>
              <a:pPr/>
              <a:t>16</a:t>
            </a:fld>
            <a:endParaRPr lang="tr-TR" altLang="tr-TR"/>
          </a:p>
        </p:txBody>
      </p:sp>
      <p:sp>
        <p:nvSpPr>
          <p:cNvPr id="26630" name="Dikdörtgen 1"/>
          <p:cNvSpPr>
            <a:spLocks noChangeArrowheads="1"/>
          </p:cNvSpPr>
          <p:nvPr/>
        </p:nvSpPr>
        <p:spPr bwMode="auto">
          <a:xfrm>
            <a:off x="968375" y="1997075"/>
            <a:ext cx="80676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endParaRPr lang="tr-TR" altLang="tr-TR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339975" y="444500"/>
            <a:ext cx="6061075" cy="54927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BİLİM VE SANAT MERKEZİ TANIMI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5402C4D0-515F-435B-83B0-94F3776D3C1E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9221" name="Dikdörtgen 1"/>
          <p:cNvSpPr>
            <a:spLocks noChangeArrowheads="1"/>
          </p:cNvSpPr>
          <p:nvPr/>
        </p:nvSpPr>
        <p:spPr bwMode="auto">
          <a:xfrm>
            <a:off x="755650" y="2060575"/>
            <a:ext cx="7935913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tr-TR" altLang="tr-TR" sz="2000">
                <a:cs typeface="Arial" charset="0"/>
              </a:rPr>
              <a:t>Bilim ve Sanat Merkezleri (BİLSEM), </a:t>
            </a:r>
            <a:r>
              <a:rPr lang="tr-TR" altLang="tr-TR" sz="2000">
                <a:solidFill>
                  <a:srgbClr val="FF0000"/>
                </a:solidFill>
                <a:cs typeface="Arial" charset="0"/>
              </a:rPr>
              <a:t>özel yetenekli öğrencilerin </a:t>
            </a:r>
            <a:r>
              <a:rPr lang="tr-TR" altLang="tr-TR" sz="2000">
                <a:cs typeface="Arial" charset="0"/>
              </a:rPr>
              <a:t>bireysel yeteneklerinin farkında olmalarını ve kapasitelerini geliştirerek en üst düzeyde kullanmalarını sağlamak amacıyla açılmış, proje tabanlı, bağımsız </a:t>
            </a:r>
            <a:r>
              <a:rPr lang="tr-TR" altLang="tr-TR" sz="2000">
                <a:solidFill>
                  <a:srgbClr val="FF0000"/>
                </a:solidFill>
                <a:cs typeface="Arial" charset="0"/>
              </a:rPr>
              <a:t>destek eğitim kurumlarıdır.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124075" y="444500"/>
            <a:ext cx="6840538" cy="54927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BİLİM VE </a:t>
            </a:r>
            <a:r>
              <a:rPr lang="tr-T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SANAT</a:t>
            </a: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MERKEZİ MEVZUATI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4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B68E4C95-B91A-4A46-BA95-19D48F32CA5D}" type="slidenum">
              <a:rPr lang="tr-TR" altLang="tr-TR"/>
              <a:pPr/>
              <a:t>3</a:t>
            </a:fld>
            <a:endParaRPr lang="tr-TR" altLang="tr-TR"/>
          </a:p>
        </p:txBody>
      </p:sp>
      <p:sp>
        <p:nvSpPr>
          <p:cNvPr id="2" name="Dikdörtgen 1"/>
          <p:cNvSpPr/>
          <p:nvPr/>
        </p:nvSpPr>
        <p:spPr>
          <a:xfrm>
            <a:off x="968375" y="1997075"/>
            <a:ext cx="7935913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Bilim ve Sanat Merkezleri (BİLSEM),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Eğitim ve Rehberlik Hizmetleri Genel Müdürlüğüne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bağlıdır. </a:t>
            </a:r>
          </a:p>
          <a:p>
            <a:pPr algn="just">
              <a:lnSpc>
                <a:spcPct val="150000"/>
              </a:lnSpc>
              <a:defRPr/>
            </a:pP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Bilsemlerin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genel işleyişi;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Eğitim Hizmetleri Yönetmeliği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ile 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 ve Sanat Merkezleri Yönergesi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başta olmak üzere bakanlığımızın ilgili mevzuat hükümlerine göre yürütülmektedir.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763713" y="444500"/>
            <a:ext cx="7200900" cy="54927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Bilsem eğitim öğretim ilkeleri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2898E0BC-5754-4B9E-8C18-FC032BB68643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11269" name="Dikdörtgen 1"/>
          <p:cNvSpPr>
            <a:spLocks noChangeArrowheads="1"/>
          </p:cNvSpPr>
          <p:nvPr/>
        </p:nvSpPr>
        <p:spPr bwMode="auto">
          <a:xfrm>
            <a:off x="968375" y="1997075"/>
            <a:ext cx="7935913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tr-TR" altLang="tr-TR" sz="2000"/>
              <a:t>Eğitim hizmetleri özel yetenekli öğrencilerin performansları ve eğitim ihtiyaçları doğrultusunda hazırlanacak </a:t>
            </a:r>
            <a:r>
              <a:rPr lang="tr-TR" altLang="tr-TR" sz="2000">
                <a:solidFill>
                  <a:srgbClr val="FF0000"/>
                </a:solidFill>
              </a:rPr>
              <a:t>BEP’e göre yürütülür.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tr-TR" altLang="tr-TR" sz="2000"/>
              <a:t>BİLSEM’de uygulanan öğretim programları, öğrencilerin devam ettikleri örgün eğitim kurumlarının programları ile bütünlük oluşturacak şekilde hazırlanır ve </a:t>
            </a:r>
            <a:r>
              <a:rPr lang="tr-TR" altLang="tr-TR" sz="2000">
                <a:solidFill>
                  <a:srgbClr val="FF0000"/>
                </a:solidFill>
              </a:rPr>
              <a:t>öğrenci merkezli </a:t>
            </a:r>
            <a:r>
              <a:rPr lang="tr-TR" altLang="tr-TR" sz="2000"/>
              <a:t>olarak yürütülür.</a:t>
            </a:r>
          </a:p>
          <a:p>
            <a:pPr marL="342900" indent="-342900" algn="just">
              <a:lnSpc>
                <a:spcPct val="150000"/>
              </a:lnSpc>
              <a:buFont typeface="Arial" charset="0"/>
              <a:buChar char="•"/>
            </a:pPr>
            <a:r>
              <a:rPr lang="tr-TR" altLang="tr-TR" sz="2000"/>
              <a:t>Eğitim ve öğretim etkinliklerinde </a:t>
            </a:r>
            <a:r>
              <a:rPr lang="tr-TR" altLang="tr-TR" sz="2000">
                <a:solidFill>
                  <a:srgbClr val="FF0000"/>
                </a:solidFill>
              </a:rPr>
              <a:t>öğrencilerin üst düzey düşünme becerileri kazanmalarını </a:t>
            </a:r>
            <a:r>
              <a:rPr lang="tr-TR" altLang="tr-TR" sz="2000"/>
              <a:t>sağlayacak uygulamalara yer verilir.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124075" y="444500"/>
            <a:ext cx="6480175" cy="54927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Bilsem öğrenci aday gösterme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2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C91CB54C-4107-4A3E-828B-91340621B0B3}" type="slidenum">
              <a:rPr lang="tr-TR" altLang="tr-TR"/>
              <a:pPr/>
              <a:t>5</a:t>
            </a:fld>
            <a:endParaRPr lang="tr-TR" altLang="tr-TR"/>
          </a:p>
        </p:txBody>
      </p:sp>
      <p:sp>
        <p:nvSpPr>
          <p:cNvPr id="2" name="Dikdörtgen 1"/>
          <p:cNvSpPr/>
          <p:nvPr/>
        </p:nvSpPr>
        <p:spPr>
          <a:xfrm>
            <a:off x="968375" y="1997075"/>
            <a:ext cx="7935913" cy="4248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latin typeface="Arial" panose="020B0604020202020204" pitchFamily="34" charset="0"/>
              </a:rPr>
              <a:t>Bakanlıkça belirlenen tanılama yaşı veya sınıf seviyesi esas alınarak;</a:t>
            </a:r>
          </a:p>
          <a:p>
            <a:pPr algn="just">
              <a:lnSpc>
                <a:spcPct val="150000"/>
              </a:lnSpc>
              <a:defRPr/>
            </a:pPr>
            <a:endParaRPr lang="tr-TR" sz="2000" dirty="0">
              <a:latin typeface="Arial" panose="020B0604020202020204" pitchFamily="34" charset="0"/>
            </a:endParaRPr>
          </a:p>
          <a:p>
            <a:pPr marL="342900" indent="190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atin typeface="Arial" panose="020B0604020202020204" pitchFamily="34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Genel Zihinsel Yetenek Alanı</a:t>
            </a:r>
            <a:r>
              <a:rPr lang="tr-TR" sz="2000" dirty="0">
                <a:latin typeface="Arial" panose="020B0604020202020204" pitchFamily="34" charset="0"/>
              </a:rPr>
              <a:t>, </a:t>
            </a:r>
          </a:p>
          <a:p>
            <a:pPr marL="342900" indent="190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 smtClean="0">
                <a:latin typeface="Arial" panose="020B0604020202020204" pitchFamily="34" charset="0"/>
              </a:rPr>
              <a:t>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Resim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Yetenek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Alanı </a:t>
            </a:r>
            <a:r>
              <a:rPr lang="tr-TR" sz="2000" dirty="0">
                <a:latin typeface="Arial" panose="020B0604020202020204" pitchFamily="34" charset="0"/>
              </a:rPr>
              <a:t>ile </a:t>
            </a:r>
          </a:p>
          <a:p>
            <a:pPr marL="342900" indent="190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atin typeface="Arial" panose="020B0604020202020204" pitchFamily="34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Müzik</a:t>
            </a:r>
            <a:r>
              <a:rPr lang="tr-TR" sz="2000" dirty="0">
                <a:latin typeface="Arial" panose="020B0604020202020204" pitchFamily="34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Yetenek Alanında </a:t>
            </a:r>
          </a:p>
          <a:p>
            <a:pPr marL="342900" algn="just">
              <a:lnSpc>
                <a:spcPct val="150000"/>
              </a:lnSpc>
              <a:defRPr/>
            </a:pPr>
            <a:r>
              <a:rPr lang="tr-TR" sz="2000" dirty="0">
                <a:latin typeface="Arial" panose="020B0604020202020204" pitchFamily="34" charset="0"/>
              </a:rPr>
              <a:t>özel yetenekli olduğu düşünülen öğrencilerin Sınıf Öğretmenleri tarafından </a:t>
            </a:r>
            <a:r>
              <a:rPr lang="tr-TR" sz="2000" dirty="0" err="1">
                <a:latin typeface="Arial" panose="020B0604020202020204" pitchFamily="34" charset="0"/>
              </a:rPr>
              <a:t>BİLSEM’lere</a:t>
            </a:r>
            <a:r>
              <a:rPr lang="tr-TR" sz="2000" dirty="0">
                <a:latin typeface="Arial" panose="020B0604020202020204" pitchFamily="34" charset="0"/>
              </a:rPr>
              <a:t> aday gösterilmesi ile ilgili iş ve işlemler, Bakanlıkça yayımlanan tanılama takvimi doğrultusunda yürütülür.</a:t>
            </a:r>
            <a:endParaRPr lang="tr-TR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124075" y="444500"/>
            <a:ext cx="6480175" cy="54927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Bilsem öğrenci tanılama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99717504-6B21-43D3-9B03-4DB2CD7B54C6}" type="slidenum">
              <a:rPr lang="tr-TR" altLang="tr-TR"/>
              <a:pPr/>
              <a:t>6</a:t>
            </a:fld>
            <a:endParaRPr lang="tr-TR" altLang="tr-TR"/>
          </a:p>
        </p:txBody>
      </p:sp>
      <p:sp>
        <p:nvSpPr>
          <p:cNvPr id="2" name="Dikdörtgen 1"/>
          <p:cNvSpPr/>
          <p:nvPr/>
        </p:nvSpPr>
        <p:spPr>
          <a:xfrm>
            <a:off x="968375" y="1997075"/>
            <a:ext cx="7935913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000" dirty="0" err="1">
                <a:latin typeface="Arial" panose="020B0604020202020204" pitchFamily="34" charset="0"/>
              </a:rPr>
              <a:t>BİLSEM’e</a:t>
            </a:r>
            <a:r>
              <a:rPr lang="tr-TR" sz="2000" dirty="0">
                <a:latin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</a:rPr>
              <a:t>okulları tarafından aday </a:t>
            </a:r>
            <a:r>
              <a:rPr lang="tr-TR" sz="2000" dirty="0">
                <a:latin typeface="Arial" panose="020B0604020202020204" pitchFamily="34" charset="0"/>
              </a:rPr>
              <a:t>gösterilen öğrenciler; Bakanlığımızca belirlenen takvim doğrultusunda ve belirlenen ölçme araçları ile;</a:t>
            </a:r>
          </a:p>
          <a:p>
            <a:pPr marL="342900" indent="190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strike="sngStrike" dirty="0">
                <a:latin typeface="Arial" panose="020B0604020202020204" pitchFamily="34" charset="0"/>
              </a:rPr>
              <a:t>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Ön Değerlendirme </a:t>
            </a:r>
            <a:r>
              <a:rPr lang="tr-TR" sz="2000" strike="sngStrike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tr-TR" sz="2000" strike="sngStrike" dirty="0" smtClean="0">
                <a:latin typeface="Arial" panose="020B0604020202020204" pitchFamily="34" charset="0"/>
              </a:rPr>
              <a:t> </a:t>
            </a:r>
            <a:endParaRPr lang="tr-TR" sz="2000" strike="sngStrike" dirty="0">
              <a:latin typeface="Arial" panose="020B0604020202020204" pitchFamily="34" charset="0"/>
            </a:endParaRPr>
          </a:p>
          <a:p>
            <a:pPr marL="342900" indent="190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2000" strike="sngStrike" dirty="0">
                <a:latin typeface="Arial" panose="020B0604020202020204" pitchFamily="34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Bireysel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Değerlendirme</a:t>
            </a:r>
            <a:r>
              <a:rPr lang="tr-TR" sz="2000" dirty="0">
                <a:latin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</a:rPr>
              <a:t>Uygulamalarına alınır. </a:t>
            </a:r>
          </a:p>
          <a:p>
            <a:pPr indent="19050" algn="just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tr-TR" sz="2000" dirty="0" smtClean="0">
                <a:latin typeface="Arial" panose="020B0604020202020204" pitchFamily="34" charset="0"/>
              </a:rPr>
              <a:t>    Bu </a:t>
            </a:r>
            <a:r>
              <a:rPr lang="tr-TR" sz="2000" dirty="0">
                <a:latin typeface="Arial" panose="020B0604020202020204" pitchFamily="34" charset="0"/>
              </a:rPr>
              <a:t>tanılama aşamalarında </a:t>
            </a:r>
            <a:r>
              <a:rPr lang="tr-TR" sz="2000" dirty="0">
                <a:latin typeface="Arial" panose="020B0604020202020204" pitchFamily="34" charset="0"/>
              </a:rPr>
              <a:t>başarılı olan </a:t>
            </a:r>
            <a:r>
              <a:rPr lang="tr-TR" sz="2000" dirty="0" smtClean="0">
                <a:latin typeface="Arial" panose="020B0604020202020204" pitchFamily="34" charset="0"/>
              </a:rPr>
              <a:t>öğrenciler; </a:t>
            </a:r>
            <a:r>
              <a:rPr lang="tr-TR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özel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yetenekli öğrenci </a:t>
            </a:r>
            <a:r>
              <a:rPr lang="tr-TR" sz="2000" dirty="0">
                <a:latin typeface="Arial" panose="020B0604020202020204" pitchFamily="34" charset="0"/>
              </a:rPr>
              <a:t>olarak </a:t>
            </a:r>
            <a:r>
              <a:rPr lang="tr-TR" sz="2000" dirty="0" smtClean="0">
                <a:latin typeface="Arial" panose="020B0604020202020204" pitchFamily="34" charset="0"/>
              </a:rPr>
              <a:t>kayıt </a:t>
            </a:r>
            <a:r>
              <a:rPr lang="tr-TR" sz="2000" dirty="0">
                <a:latin typeface="Arial" panose="020B0604020202020204" pitchFamily="34" charset="0"/>
              </a:rPr>
              <a:t>bölgesindeki </a:t>
            </a:r>
            <a:r>
              <a:rPr lang="tr-TR" sz="2000" dirty="0" err="1">
                <a:latin typeface="Arial" panose="020B0604020202020204" pitchFamily="34" charset="0"/>
              </a:rPr>
              <a:t>BİLSEM’e</a:t>
            </a:r>
            <a:r>
              <a:rPr lang="tr-TR" sz="2000" dirty="0">
                <a:latin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</a:rPr>
              <a:t>kayıt olur. </a:t>
            </a:r>
            <a:endParaRPr lang="tr-TR" sz="2000" dirty="0">
              <a:latin typeface="Arial" panose="020B0604020202020204" pitchFamily="34" charset="0"/>
            </a:endParaRPr>
          </a:p>
          <a:p>
            <a:pPr marL="361950" indent="-3619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latin typeface="Arial" panose="020B0604020202020204" pitchFamily="34" charset="0"/>
              </a:rPr>
              <a:t>Bakanlıkça belirlenen tanılama yaşı veya sınıf seviyesi dışında tanılanan öğrenciler, </a:t>
            </a:r>
            <a:r>
              <a:rPr lang="tr-TR" sz="2000" dirty="0" smtClean="0">
                <a:latin typeface="Arial" panose="020B0604020202020204" pitchFamily="34" charset="0"/>
              </a:rPr>
              <a:t>okullarında destek </a:t>
            </a:r>
            <a:r>
              <a:rPr lang="tr-TR" sz="2000" dirty="0">
                <a:latin typeface="Arial" panose="020B0604020202020204" pitchFamily="34" charset="0"/>
              </a:rPr>
              <a:t>eğitim odalarından faydalanır.</a:t>
            </a:r>
            <a:endParaRPr lang="tr-TR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124075" y="444500"/>
            <a:ext cx="6480175" cy="54927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Bilsem eğitim etkinlikleri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46F292A1-3AD2-49C7-8308-C8E24E33149D}" type="slidenum">
              <a:rPr lang="tr-TR" altLang="tr-TR"/>
              <a:pPr/>
              <a:t>7</a:t>
            </a:fld>
            <a:endParaRPr lang="tr-TR" altLang="tr-TR"/>
          </a:p>
        </p:txBody>
      </p:sp>
      <p:sp>
        <p:nvSpPr>
          <p:cNvPr id="2" name="Dikdörtgen 1"/>
          <p:cNvSpPr/>
          <p:nvPr/>
        </p:nvSpPr>
        <p:spPr>
          <a:xfrm>
            <a:off x="827088" y="1989138"/>
            <a:ext cx="7937500" cy="3784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000" dirty="0" err="1">
                <a:latin typeface="Arial" panose="020B0604020202020204" pitchFamily="34" charset="0"/>
              </a:rPr>
              <a:t>BİLSEM’de</a:t>
            </a:r>
            <a:r>
              <a:rPr lang="tr-TR" sz="2000" dirty="0">
                <a:latin typeface="Arial" panose="020B0604020202020204" pitchFamily="34" charset="0"/>
              </a:rPr>
              <a:t> gerçekleştirilecek eğitim ve öğretim etkinlikleri öğrencinin örgün eğitim gördüğü saatler dışında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hafta içi ve/veya hafta sonu </a:t>
            </a:r>
            <a:r>
              <a:rPr lang="tr-TR" sz="2000" dirty="0">
                <a:latin typeface="Arial" panose="020B0604020202020204" pitchFamily="34" charset="0"/>
              </a:rPr>
              <a:t>olacak şekilde planlanır.</a:t>
            </a:r>
          </a:p>
          <a:p>
            <a:pPr algn="just">
              <a:lnSpc>
                <a:spcPct val="150000"/>
              </a:lnSpc>
              <a:defRPr/>
            </a:pPr>
            <a:endParaRPr lang="tr-TR" sz="2000" dirty="0">
              <a:latin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000" dirty="0" err="1">
                <a:latin typeface="Arial" panose="020B0604020202020204" pitchFamily="34" charset="0"/>
              </a:rPr>
              <a:t>BİLSEM’de</a:t>
            </a:r>
            <a:r>
              <a:rPr lang="tr-TR" sz="2000" dirty="0">
                <a:latin typeface="Arial" panose="020B0604020202020204" pitchFamily="34" charset="0"/>
              </a:rPr>
              <a:t> özgün ürün, proje ve üretimlerin gerçekleşmesi için öğrencilerin yeteneklerine uygun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proje tabanlı, disiplinler arası, zenginleştirilmiş, farklılaştırılmış</a:t>
            </a:r>
            <a:r>
              <a:rPr lang="tr-TR" sz="2000" dirty="0">
                <a:latin typeface="Arial" panose="020B0604020202020204" pitchFamily="34" charset="0"/>
              </a:rPr>
              <a:t> eğitim programı uygulanır ve eğitim etkinlikleri düzenlenir.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124075" y="444500"/>
            <a:ext cx="6480175" cy="54927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Bilsem eğitim etkinlikleri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499DE6DF-4804-419E-B0CE-69D47507A1D0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2" name="Dikdörtgen 1"/>
          <p:cNvSpPr/>
          <p:nvPr/>
        </p:nvSpPr>
        <p:spPr>
          <a:xfrm>
            <a:off x="900113" y="1503363"/>
            <a:ext cx="7935912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endParaRPr lang="tr-TR" sz="2000" dirty="0">
              <a:latin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000" dirty="0" err="1">
                <a:latin typeface="Arial" panose="020B0604020202020204" pitchFamily="34" charset="0"/>
              </a:rPr>
              <a:t>BİLSEM’de</a:t>
            </a:r>
            <a:r>
              <a:rPr lang="tr-TR" sz="2000" dirty="0">
                <a:latin typeface="Arial" panose="020B0604020202020204" pitchFamily="34" charset="0"/>
              </a:rPr>
              <a:t> eğitim ve öğretim hizmetleri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bireysel ve/veya grup </a:t>
            </a:r>
            <a:r>
              <a:rPr lang="tr-TR" sz="2000" dirty="0">
                <a:latin typeface="Arial" panose="020B0604020202020204" pitchFamily="34" charset="0"/>
              </a:rPr>
              <a:t>eğitimi şeklinde yürütülür.</a:t>
            </a:r>
          </a:p>
          <a:p>
            <a:pPr algn="just">
              <a:lnSpc>
                <a:spcPct val="150000"/>
              </a:lnSpc>
              <a:defRPr/>
            </a:pPr>
            <a:endParaRPr lang="tr-TR" sz="2000" dirty="0">
              <a:latin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latin typeface="Arial" panose="020B0604020202020204" pitchFamily="34" charset="0"/>
              </a:rPr>
              <a:t>Eğitim ve öğretim etkinlikleri eğitim ve öğretim yılı içerisinde Bakanlıkça hazırlanan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ortak yıllık çalışma takvimine </a:t>
            </a:r>
            <a:r>
              <a:rPr lang="tr-TR" sz="2000" dirty="0">
                <a:latin typeface="Arial" panose="020B0604020202020204" pitchFamily="34" charset="0"/>
              </a:rPr>
              <a:t>göre yürütülür.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tr-TR" sz="2000" dirty="0">
              <a:latin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latin typeface="Arial" panose="020B0604020202020204" pitchFamily="34" charset="0"/>
              </a:rPr>
              <a:t>Ayrıca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ara tatil, yarıyıl ve yaz tatillerinde </a:t>
            </a:r>
            <a:r>
              <a:rPr lang="tr-TR" sz="2000" dirty="0">
                <a:latin typeface="Arial" panose="020B0604020202020204" pitchFamily="34" charset="0"/>
              </a:rPr>
              <a:t>yaz okulu, kış okulu ve öğrenci kampları düzenlenebilir. </a:t>
            </a:r>
            <a:endParaRPr lang="tr-TR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Resim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2124075" y="444500"/>
            <a:ext cx="6480175" cy="549275"/>
          </a:xfrm>
        </p:spPr>
        <p:txBody>
          <a:bodyPr/>
          <a:lstStyle/>
          <a:p>
            <a:pPr>
              <a:defRPr/>
            </a:pPr>
            <a:r>
              <a:rPr lang="tr-TR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Bilsem eğitim ortamları</a:t>
            </a:r>
            <a:endParaRPr lang="tr-TR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Slayt Numarası Yer Tutucus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60605CFB-6E5F-4F72-871B-7D84A784A86E}" type="slidenum">
              <a:rPr lang="tr-TR" altLang="tr-TR"/>
              <a:pPr/>
              <a:t>9</a:t>
            </a:fld>
            <a:endParaRPr lang="tr-TR" altLang="tr-TR"/>
          </a:p>
        </p:txBody>
      </p:sp>
      <p:sp>
        <p:nvSpPr>
          <p:cNvPr id="2" name="Dikdörtgen 1"/>
          <p:cNvSpPr/>
          <p:nvPr/>
        </p:nvSpPr>
        <p:spPr>
          <a:xfrm>
            <a:off x="827088" y="1989138"/>
            <a:ext cx="7937500" cy="3324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000" dirty="0" err="1">
                <a:latin typeface="Arial" panose="020B0604020202020204" pitchFamily="34" charset="0"/>
              </a:rPr>
              <a:t>BİLSEM’deki</a:t>
            </a:r>
            <a:r>
              <a:rPr lang="tr-TR" sz="2000" dirty="0">
                <a:latin typeface="Arial" panose="020B0604020202020204" pitchFamily="34" charset="0"/>
              </a:rPr>
              <a:t> eğitim ve öğretim ortamları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bireysel eğitim ve grup eğitimine uygun</a:t>
            </a:r>
            <a:r>
              <a:rPr lang="tr-TR" sz="2000" dirty="0">
                <a:latin typeface="Arial" panose="020B0604020202020204" pitchFamily="34" charset="0"/>
              </a:rPr>
              <a:t>, özel yetenekli öğrencilerin gelişim ve öğrenme özelliklerini destekleyici nitelikte hazırlanır. </a:t>
            </a:r>
          </a:p>
          <a:p>
            <a:pPr algn="just">
              <a:lnSpc>
                <a:spcPct val="150000"/>
              </a:lnSpc>
              <a:defRPr/>
            </a:pPr>
            <a:endParaRPr lang="tr-TR" sz="2000" dirty="0">
              <a:latin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tr-TR" sz="2000" dirty="0">
                <a:latin typeface="Arial" panose="020B0604020202020204" pitchFamily="34" charset="0"/>
              </a:rPr>
              <a:t>Eğitim ve öğretim ortamları, farklı ilgi ve yetenek alanlarını tespit etmeye, </a:t>
            </a:r>
            <a:r>
              <a:rPr lang="tr-TR" sz="2000" dirty="0">
                <a:solidFill>
                  <a:srgbClr val="FF0000"/>
                </a:solidFill>
                <a:latin typeface="Arial" panose="020B0604020202020204" pitchFamily="34" charset="0"/>
              </a:rPr>
              <a:t>üst düzey düşünme becerilerini </a:t>
            </a:r>
            <a:r>
              <a:rPr lang="tr-TR" sz="2000" dirty="0">
                <a:latin typeface="Arial" panose="020B0604020202020204" pitchFamily="34" charset="0"/>
              </a:rPr>
              <a:t>geliştirmeye yönelik zengin araç gereç ve materyallerle donatılır.</a:t>
            </a:r>
            <a:endParaRPr lang="tr-TR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3978</TotalTime>
  <Words>920</Words>
  <Application>Microsoft Office PowerPoint</Application>
  <PresentationFormat>Ekran Gösterisi (4:3)</PresentationFormat>
  <Paragraphs>115</Paragraphs>
  <Slides>16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Franklin Gothic Medium</vt:lpstr>
      <vt:lpstr>Franklin Gothic Book</vt:lpstr>
      <vt:lpstr>Wingdings</vt:lpstr>
      <vt:lpstr>Calibri</vt:lpstr>
      <vt:lpstr>Times New Roman</vt:lpstr>
      <vt:lpstr>Açılar</vt:lpstr>
      <vt:lpstr>Slayt 1</vt:lpstr>
      <vt:lpstr>BİLİM VE SANAT MERKEZİ TANIMI</vt:lpstr>
      <vt:lpstr>BİLİM VE SANAT MERKEZİ MEVZUATI</vt:lpstr>
      <vt:lpstr>Bilsem eğitim öğretim ilkeleri</vt:lpstr>
      <vt:lpstr>Bilsem öğrenci aday gösterme</vt:lpstr>
      <vt:lpstr>Bilsem öğrenci tanılama</vt:lpstr>
      <vt:lpstr>Bilsem eğitim etkinlikleri</vt:lpstr>
      <vt:lpstr>Bilsem eğitim etkinlikleri</vt:lpstr>
      <vt:lpstr>Bilsem eğitim ortamları</vt:lpstr>
      <vt:lpstr>Bilsem eğitim programları</vt:lpstr>
      <vt:lpstr>Bilsem öğretmeninin görevleri</vt:lpstr>
      <vt:lpstr>Bilsem öğretmeninin görevleri</vt:lpstr>
      <vt:lpstr>BilseM’DE PROJE ÇALIŞMALARI</vt:lpstr>
      <vt:lpstr>BilseM’DE PROJE ÇALIŞMALARI</vt:lpstr>
      <vt:lpstr>BilseM’DE yarışmalar</vt:lpstr>
      <vt:lpstr>Bilsem öğretmeninin özlük hakları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Bahar TUNCER</dc:creator>
  <cp:lastModifiedBy>Lenovo</cp:lastModifiedBy>
  <cp:revision>536</cp:revision>
  <cp:lastPrinted>2012-03-26T09:48:53Z</cp:lastPrinted>
  <dcterms:created xsi:type="dcterms:W3CDTF">2011-10-11T08:25:07Z</dcterms:created>
  <dcterms:modified xsi:type="dcterms:W3CDTF">2022-01-16T17:11:50Z</dcterms:modified>
</cp:coreProperties>
</file>