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10" r:id="rId1"/>
  </p:sldMasterIdLst>
  <p:notesMasterIdLst>
    <p:notesMasterId r:id="rId63"/>
  </p:notesMasterIdLst>
  <p:sldIdLst>
    <p:sldId id="292" r:id="rId2"/>
    <p:sldId id="474" r:id="rId3"/>
    <p:sldId id="390" r:id="rId4"/>
    <p:sldId id="313" r:id="rId5"/>
    <p:sldId id="391" r:id="rId6"/>
    <p:sldId id="392" r:id="rId7"/>
    <p:sldId id="315" r:id="rId8"/>
    <p:sldId id="382" r:id="rId9"/>
    <p:sldId id="384" r:id="rId10"/>
    <p:sldId id="393" r:id="rId11"/>
    <p:sldId id="394" r:id="rId12"/>
    <p:sldId id="395" r:id="rId13"/>
    <p:sldId id="396" r:id="rId14"/>
    <p:sldId id="397" r:id="rId15"/>
    <p:sldId id="398" r:id="rId16"/>
    <p:sldId id="400" r:id="rId17"/>
    <p:sldId id="399" r:id="rId18"/>
    <p:sldId id="473" r:id="rId19"/>
    <p:sldId id="407" r:id="rId20"/>
    <p:sldId id="408" r:id="rId21"/>
    <p:sldId id="409" r:id="rId22"/>
    <p:sldId id="412" r:id="rId23"/>
    <p:sldId id="411" r:id="rId24"/>
    <p:sldId id="413" r:id="rId25"/>
    <p:sldId id="460" r:id="rId26"/>
    <p:sldId id="415" r:id="rId27"/>
    <p:sldId id="414" r:id="rId28"/>
    <p:sldId id="417" r:id="rId29"/>
    <p:sldId id="421" r:id="rId30"/>
    <p:sldId id="425" r:id="rId31"/>
    <p:sldId id="427" r:id="rId32"/>
    <p:sldId id="469" r:id="rId33"/>
    <p:sldId id="428" r:id="rId34"/>
    <p:sldId id="461" r:id="rId35"/>
    <p:sldId id="429" r:id="rId36"/>
    <p:sldId id="430" r:id="rId37"/>
    <p:sldId id="431" r:id="rId38"/>
    <p:sldId id="432" r:id="rId39"/>
    <p:sldId id="433" r:id="rId40"/>
    <p:sldId id="434" r:id="rId41"/>
    <p:sldId id="435" r:id="rId42"/>
    <p:sldId id="436" r:id="rId43"/>
    <p:sldId id="438" r:id="rId44"/>
    <p:sldId id="439" r:id="rId45"/>
    <p:sldId id="462" r:id="rId46"/>
    <p:sldId id="440" r:id="rId47"/>
    <p:sldId id="437" r:id="rId48"/>
    <p:sldId id="441" r:id="rId49"/>
    <p:sldId id="450" r:id="rId50"/>
    <p:sldId id="451" r:id="rId51"/>
    <p:sldId id="463" r:id="rId52"/>
    <p:sldId id="464" r:id="rId53"/>
    <p:sldId id="465" r:id="rId54"/>
    <p:sldId id="452" r:id="rId55"/>
    <p:sldId id="453" r:id="rId56"/>
    <p:sldId id="466" r:id="rId57"/>
    <p:sldId id="458" r:id="rId58"/>
    <p:sldId id="467" r:id="rId59"/>
    <p:sldId id="468" r:id="rId60"/>
    <p:sldId id="475" r:id="rId61"/>
    <p:sldId id="261" r:id="rId62"/>
  </p:sldIdLst>
  <p:sldSz cx="12192000" cy="6858000"/>
  <p:notesSz cx="6858000" cy="9144000"/>
  <p:embeddedFontLst>
    <p:embeddedFont>
      <p:font typeface="Calibri" panose="020F0502020204030204" pitchFamily="34" charset="0"/>
      <p:regular r:id="rId64"/>
      <p:bold r:id="rId65"/>
      <p:italic r:id="rId66"/>
      <p:boldItalic r:id="rId67"/>
    </p:embeddedFont>
    <p:embeddedFont>
      <p:font typeface="Segoe UI Symbol" panose="020B0502040204020203" pitchFamily="34" charset="0"/>
      <p:regular r:id="rId68"/>
    </p:embeddedFont>
    <p:embeddedFont>
      <p:font typeface="Montserrat" panose="020B0604020202020204" charset="-94"/>
      <p:regular r:id="rId69"/>
      <p:bold r:id="rId70"/>
      <p:italic r:id="rId71"/>
      <p:boldItalic r:id="rId72"/>
    </p:embeddedFont>
    <p:embeddedFont>
      <p:font typeface="Century Gothic" panose="020B0502020202020204" pitchFamily="34" charset="0"/>
      <p:regular r:id="rId73"/>
      <p:bold r:id="rId74"/>
      <p:italic r:id="rId75"/>
      <p:boldItalic r:id="rId76"/>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5659"/>
    <a:srgbClr val="E2C4C6"/>
    <a:srgbClr val="EBD9D9"/>
    <a:srgbClr val="DA050D"/>
    <a:srgbClr val="DB0D15"/>
    <a:srgbClr val="D1112A"/>
    <a:srgbClr val="51B4AF"/>
    <a:srgbClr val="E7E8EB"/>
    <a:srgbClr val="224F4D"/>
    <a:srgbClr val="006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4" autoAdjust="0"/>
    <p:restoredTop sz="89317" autoAdjust="0"/>
  </p:normalViewPr>
  <p:slideViewPr>
    <p:cSldViewPr snapToGrid="0" snapToObjects="1">
      <p:cViewPr varScale="1">
        <p:scale>
          <a:sx n="65" d="100"/>
          <a:sy n="65" d="100"/>
        </p:scale>
        <p:origin x="111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7B493-CD11-1046-A221-4D3D41035E04}" type="datetimeFigureOut">
              <a:rPr lang="tr-TR" smtClean="0"/>
              <a:pPr/>
              <a:t>26.02.2020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E03B-4396-F040-934A-24660824B7FE}" type="slidenum">
              <a:rPr lang="tr-TR" smtClean="0"/>
              <a:pPr/>
              <a:t>‹#›</a:t>
            </a:fld>
            <a:endParaRPr lang="tr-TR"/>
          </a:p>
        </p:txBody>
      </p:sp>
    </p:spTree>
    <p:extLst>
      <p:ext uri="{BB962C8B-B14F-4D97-AF65-F5344CB8AC3E}">
        <p14:creationId xmlns:p14="http://schemas.microsoft.com/office/powerpoint/2010/main" val="186454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D3E03B-4396-F040-934A-24660824B7FE}" type="slidenum">
              <a:rPr lang="tr-TR" smtClean="0"/>
              <a:pPr/>
              <a:t>1</a:t>
            </a:fld>
            <a:endParaRPr lang="tr-TR"/>
          </a:p>
        </p:txBody>
      </p:sp>
    </p:spTree>
    <p:extLst>
      <p:ext uri="{BB962C8B-B14F-4D97-AF65-F5344CB8AC3E}">
        <p14:creationId xmlns:p14="http://schemas.microsoft.com/office/powerpoint/2010/main" val="11339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5</a:t>
            </a:fld>
            <a:endParaRPr lang="tr-TR"/>
          </a:p>
        </p:txBody>
      </p:sp>
    </p:spTree>
    <p:extLst>
      <p:ext uri="{BB962C8B-B14F-4D97-AF65-F5344CB8AC3E}">
        <p14:creationId xmlns:p14="http://schemas.microsoft.com/office/powerpoint/2010/main" val="68276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kern="1200" dirty="0">
                <a:solidFill>
                  <a:schemeClr val="tx1"/>
                </a:solidFill>
                <a:effectLst/>
                <a:latin typeface="+mn-lt"/>
                <a:ea typeface="+mn-ea"/>
                <a:cs typeface="+mn-cs"/>
              </a:rPr>
              <a:t>*</a:t>
            </a:r>
            <a:r>
              <a:rPr lang="tr-TR" sz="1200" i="1" kern="1200" dirty="0" err="1">
                <a:solidFill>
                  <a:schemeClr val="tx1"/>
                </a:solidFill>
                <a:effectLst/>
                <a:latin typeface="+mn-lt"/>
                <a:ea typeface="+mn-ea"/>
                <a:cs typeface="+mn-cs"/>
              </a:rPr>
              <a:t>İmmunkompromize</a:t>
            </a:r>
            <a:r>
              <a:rPr lang="tr-TR" sz="1200" i="1" kern="1200" dirty="0">
                <a:solidFill>
                  <a:schemeClr val="tx1"/>
                </a:solidFill>
                <a:effectLst/>
                <a:latin typeface="+mn-lt"/>
                <a:ea typeface="+mn-ea"/>
                <a:cs typeface="+mn-cs"/>
              </a:rPr>
              <a:t> hastalarda klinik tablonun </a:t>
            </a:r>
            <a:r>
              <a:rPr lang="tr-TR" sz="1200" i="1" kern="1200" dirty="0" err="1">
                <a:solidFill>
                  <a:schemeClr val="tx1"/>
                </a:solidFill>
                <a:effectLst/>
                <a:latin typeface="+mn-lt"/>
                <a:ea typeface="+mn-ea"/>
                <a:cs typeface="+mn-cs"/>
              </a:rPr>
              <a:t>atipik</a:t>
            </a:r>
            <a:r>
              <a:rPr lang="tr-TR" sz="1200" i="1" kern="1200" dirty="0">
                <a:solidFill>
                  <a:schemeClr val="tx1"/>
                </a:solidFill>
                <a:effectLst/>
                <a:latin typeface="+mn-lt"/>
                <a:ea typeface="+mn-ea"/>
                <a:cs typeface="+mn-cs"/>
              </a:rPr>
              <a:t> seyirli olabileceği </a:t>
            </a:r>
            <a:r>
              <a:rPr lang="tr-TR" sz="1200" i="1" kern="1200" dirty="0" err="1">
                <a:solidFill>
                  <a:schemeClr val="tx1"/>
                </a:solidFill>
                <a:effectLst/>
                <a:latin typeface="+mn-lt"/>
                <a:ea typeface="+mn-ea"/>
                <a:cs typeface="+mn-cs"/>
              </a:rPr>
              <a:t>gözardı</a:t>
            </a:r>
            <a:r>
              <a:rPr lang="tr-TR" sz="1200" i="1" kern="1200" dirty="0">
                <a:solidFill>
                  <a:schemeClr val="tx1"/>
                </a:solidFill>
                <a:effectLst/>
                <a:latin typeface="+mn-lt"/>
                <a:ea typeface="+mn-ea"/>
                <a:cs typeface="+mn-cs"/>
              </a:rPr>
              <a:t> edilmemelidir.</a:t>
            </a:r>
            <a:r>
              <a:rPr lang="tr-TR" sz="1200" kern="1200" dirty="0">
                <a:solidFill>
                  <a:schemeClr val="tx1"/>
                </a:solidFill>
                <a:effectLst/>
                <a:latin typeface="+mn-lt"/>
                <a:ea typeface="+mn-ea"/>
                <a:cs typeface="+mn-cs"/>
              </a:rPr>
              <a:t> </a:t>
            </a:r>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12</a:t>
            </a:fld>
            <a:endParaRPr lang="tr-TR"/>
          </a:p>
        </p:txBody>
      </p:sp>
    </p:spTree>
    <p:extLst>
      <p:ext uri="{BB962C8B-B14F-4D97-AF65-F5344CB8AC3E}">
        <p14:creationId xmlns:p14="http://schemas.microsoft.com/office/powerpoint/2010/main" val="143648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Numune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solunum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sürüntüsü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olarak</a:t>
            </a:r>
            <a:r>
              <a:rPr lang="en-US" sz="1200" kern="1200" dirty="0">
                <a:solidFill>
                  <a:schemeClr val="tx1"/>
                </a:solidFill>
                <a:effectLst/>
                <a:latin typeface="+mn-lt"/>
                <a:ea typeface="+mn-ea"/>
                <a:cs typeface="+mn-cs"/>
              </a:rPr>
              <a:t> Viral Transport </a:t>
            </a:r>
            <a:r>
              <a:rPr lang="en-US" sz="1200" kern="1200" dirty="0" err="1">
                <a:solidFill>
                  <a:schemeClr val="tx1"/>
                </a:solidFill>
                <a:effectLst/>
                <a:latin typeface="+mn-lt"/>
                <a:ea typeface="+mn-ea"/>
                <a:cs typeface="+mn-cs"/>
              </a:rPr>
              <a:t>Besiyeri</a:t>
            </a:r>
            <a:r>
              <a:rPr lang="en-US" sz="1200" kern="1200" dirty="0">
                <a:solidFill>
                  <a:schemeClr val="tx1"/>
                </a:solidFill>
                <a:effectLst/>
                <a:latin typeface="+mn-lt"/>
                <a:ea typeface="+mn-ea"/>
                <a:cs typeface="+mn-cs"/>
              </a:rPr>
              <a:t> (VTM) </a:t>
            </a:r>
            <a:r>
              <a:rPr lang="en-US" sz="1200" kern="1200" dirty="0" err="1">
                <a:solidFill>
                  <a:schemeClr val="tx1"/>
                </a:solidFill>
                <a:effectLst/>
                <a:latin typeface="+mn-lt"/>
                <a:ea typeface="+mn-ea"/>
                <a:cs typeface="+mn-cs"/>
              </a:rPr>
              <a:t>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Trakeal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aspirat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bronkoskopik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balgam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alınacak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steril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kapaklı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sızdırmaz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kaplara</a:t>
            </a:r>
            <a:r>
              <a:rPr lang="en-US" sz="1200" kern="1200" dirty="0">
                <a:solidFill>
                  <a:schemeClr val="tx1"/>
                </a:solidFill>
                <a:effectLst/>
                <a:latin typeface="+mn-lt"/>
                <a:ea typeface="+mn-ea"/>
                <a:cs typeface="+mn-cs"/>
              </a:rPr>
              <a:t> 2-3 ml </a:t>
            </a:r>
            <a:r>
              <a:rPr lang="en-US" sz="1200" kern="1200" dirty="0" err="1">
                <a:solidFill>
                  <a:schemeClr val="tx1"/>
                </a:solidFill>
                <a:effectLst/>
                <a:latin typeface="+mn-lt"/>
                <a:ea typeface="+mn-ea"/>
                <a:cs typeface="+mn-cs"/>
              </a:rPr>
              <a:t>alınmalıdır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Tüm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alındıktan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hemen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buzdolabında</a:t>
            </a:r>
            <a:r>
              <a:rPr lang="en-US" sz="1200" kern="1200" dirty="0">
                <a:solidFill>
                  <a:schemeClr val="tx1"/>
                </a:solidFill>
                <a:effectLst/>
                <a:latin typeface="+mn-lt"/>
                <a:ea typeface="+mn-ea"/>
                <a:cs typeface="+mn-cs"/>
              </a:rPr>
              <a:t> (2-8</a:t>
            </a:r>
            <a:r>
              <a:rPr lang="en-US" sz="1200" kern="1200" baseline="30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C </a:t>
            </a:r>
            <a:r>
              <a:rPr lang="en-US" sz="1200" kern="1200" dirty="0" err="1">
                <a:solidFill>
                  <a:schemeClr val="tx1"/>
                </a:solidFill>
                <a:effectLst/>
                <a:latin typeface="+mn-lt"/>
                <a:ea typeface="+mn-ea"/>
                <a:cs typeface="+mn-cs"/>
              </a:rPr>
              <a:t>arası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muhafaza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edilmeli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ivedilikle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laboratuvara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ulaştırılmalıdır</a:t>
            </a:r>
            <a:r>
              <a:rPr lang="en-US" sz="1200" kern="1200" dirty="0">
                <a:solidFill>
                  <a:schemeClr val="tx1"/>
                </a:solidFill>
                <a:effectLst/>
                <a:latin typeface="+mn-lt"/>
                <a:ea typeface="+mn-ea"/>
                <a:cs typeface="+mn-cs"/>
              </a:rPr>
              <a:t>.</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5"/>
          </p:nvPr>
        </p:nvSpPr>
        <p:spPr/>
        <p:txBody>
          <a:bodyPr/>
          <a:lstStyle/>
          <a:p>
            <a:fld id="{A7D3E03B-4396-F040-934A-24660824B7FE}" type="slidenum">
              <a:rPr lang="tr-TR" smtClean="0"/>
              <a:pPr/>
              <a:t>17</a:t>
            </a:fld>
            <a:endParaRPr lang="tr-TR"/>
          </a:p>
        </p:txBody>
      </p:sp>
    </p:spTree>
    <p:extLst>
      <p:ext uri="{BB962C8B-B14F-4D97-AF65-F5344CB8AC3E}">
        <p14:creationId xmlns:p14="http://schemas.microsoft.com/office/powerpoint/2010/main" val="1067268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44</a:t>
            </a:fld>
            <a:endParaRPr lang="tr-TR"/>
          </a:p>
        </p:txBody>
      </p:sp>
    </p:spTree>
    <p:extLst>
      <p:ext uri="{BB962C8B-B14F-4D97-AF65-F5344CB8AC3E}">
        <p14:creationId xmlns:p14="http://schemas.microsoft.com/office/powerpoint/2010/main" val="30841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42A9C4-E9E0-144C-94EB-D87A0E3D2E4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7F03F2E-E8FB-444B-B279-2EE65176A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D5AC001-DE5F-D146-AB48-A24CEC3BA3A7}"/>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5" name="Alt Bilgi Yer Tutucusu 4">
            <a:extLst>
              <a:ext uri="{FF2B5EF4-FFF2-40B4-BE49-F238E27FC236}">
                <a16:creationId xmlns:a16="http://schemas.microsoft.com/office/drawing/2014/main" id="{1BEFC020-6162-1247-AE75-3ACBDA827A3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19296C-70B3-734F-B5E6-B442520524EF}"/>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134114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5C92545-F65A-A54B-86D9-D3F6A64A7AD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B8E16C5-39E3-1344-8831-336A910ACFB2}"/>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5094BB16-6903-914C-80AE-C0BEA8FEDDEB}"/>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5" name="Alt Bilgi Yer Tutucusu 4">
            <a:extLst>
              <a:ext uri="{FF2B5EF4-FFF2-40B4-BE49-F238E27FC236}">
                <a16:creationId xmlns:a16="http://schemas.microsoft.com/office/drawing/2014/main" id="{19FEA661-5608-CF44-A546-84FA5325FBD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A205340-BB1C-544C-9D82-EEBF023C08BD}"/>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200124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FD8A3D4-A78A-294D-AD7F-549F56516D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62F1EFE-692C-724E-A538-17723FC91C96}"/>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DBE1C3A9-3B98-2F4D-8A72-B536691753CA}"/>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5" name="Alt Bilgi Yer Tutucusu 4">
            <a:extLst>
              <a:ext uri="{FF2B5EF4-FFF2-40B4-BE49-F238E27FC236}">
                <a16:creationId xmlns:a16="http://schemas.microsoft.com/office/drawing/2014/main" id="{BE9A8F11-B901-C040-A9F4-3048C316A1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48D44C0-0981-964A-AB13-2E49BF939AA0}"/>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97466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ölüm Üstbilgisi">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27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6" name="Slide Number Placeholder 5"/>
          <p:cNvSpPr>
            <a:spLocks noGrp="1"/>
          </p:cNvSpPr>
          <p:nvPr>
            <p:ph type="sldNum" sz="quarter" idx="12"/>
          </p:nvPr>
        </p:nvSpPr>
        <p:spPr/>
        <p:txBody>
          <a:bodyPr/>
          <a:lstStyle/>
          <a:p>
            <a:fld id="{FE32C5A8-63B1-2A48-82C4-62AE275B8604}"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108170" y="725486"/>
            <a:ext cx="4852989" cy="4852989"/>
          </a:xfrm>
          <a:prstGeom prst="line">
            <a:avLst/>
          </a:prstGeom>
          <a:ln w="31750">
            <a:no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no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6" name="Slide Number Placeholder 5"/>
          <p:cNvSpPr>
            <a:spLocks noGrp="1"/>
          </p:cNvSpPr>
          <p:nvPr>
            <p:ph type="sldNum" sz="quarter" idx="12"/>
          </p:nvPr>
        </p:nvSpPr>
        <p:spPr/>
        <p:txBody>
          <a:bodyPr/>
          <a:lstStyle/>
          <a:p>
            <a:fld id="{FE32C5A8-63B1-2A48-82C4-62AE275B860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101C89-090F-1F44-99C5-4B5847752E04}"/>
              </a:ext>
            </a:extLst>
          </p:cNvPr>
          <p:cNvSpPr>
            <a:spLocks noGrp="1"/>
          </p:cNvSpPr>
          <p:nvPr>
            <p:ph type="title"/>
          </p:nvPr>
        </p:nvSpPr>
        <p:spPr>
          <a:xfrm>
            <a:off x="1109272" y="989351"/>
            <a:ext cx="10244528" cy="701337"/>
          </a:xfrm>
        </p:spPr>
        <p:txBody>
          <a:bodyPr/>
          <a:lstStyle>
            <a:lvl1pPr>
              <a:defRPr sz="3600" b="1">
                <a:latin typeface="Arial" panose="020B0604020202020204" pitchFamily="34" charset="0"/>
                <a:cs typeface="Arial" panose="020B0604020202020204" pitchFamily="34" charset="0"/>
              </a:defRPr>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F288BFE6-2A45-A648-A694-FFDABD12613A}"/>
              </a:ext>
            </a:extLst>
          </p:cNvPr>
          <p:cNvSpPr>
            <a:spLocks noGrp="1"/>
          </p:cNvSpPr>
          <p:nvPr>
            <p:ph idx="1"/>
          </p:nvPr>
        </p:nvSpPr>
        <p:spPr/>
        <p:txBody>
          <a:bodyPr/>
          <a:lstStyle>
            <a:lvl1pPr>
              <a:defRPr sz="2600">
                <a:latin typeface="Arial" panose="020B0604020202020204" pitchFamily="34" charset="0"/>
                <a:cs typeface="Arial" panose="020B0604020202020204" pitchFamily="34" charset="0"/>
              </a:defRPr>
            </a:lvl1pPr>
          </a:lstStyle>
          <a:p>
            <a:r>
              <a:rPr lang="tr-TR" dirty="0"/>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46A6BC1A-311B-704E-AC63-8D143EDC64DF}"/>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5" name="Alt Bilgi Yer Tutucusu 4">
            <a:extLst>
              <a:ext uri="{FF2B5EF4-FFF2-40B4-BE49-F238E27FC236}">
                <a16:creationId xmlns:a16="http://schemas.microsoft.com/office/drawing/2014/main" id="{5F6D8C83-8EB9-154D-8D18-B4AF3E7084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4615DBE-BF6C-444D-9DC9-70804CFC2EF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1982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4BDADF-4F8F-5440-975F-B128FBB4AA6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C0E5369-3AAE-DC49-AA84-5B8FC6881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22F775EC-E400-A74C-BB02-CA2BBF262D9B}"/>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5" name="Alt Bilgi Yer Tutucusu 4">
            <a:extLst>
              <a:ext uri="{FF2B5EF4-FFF2-40B4-BE49-F238E27FC236}">
                <a16:creationId xmlns:a16="http://schemas.microsoft.com/office/drawing/2014/main" id="{A8FBAF36-DB3E-0F40-9C6C-341352E8AF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388E202-5A8F-9247-A3F8-A349DD89040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65300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A5BF81E-A982-6F46-BB99-002E1290B4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D6830A4-85FE-CF49-9520-B8ED5D34FE28}"/>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B9A2F0E0-260A-8748-954C-3865CCB458B1}"/>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BA0A5786-F3B1-1044-93B1-02A56E0F8F72}"/>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6" name="Alt Bilgi Yer Tutucusu 5">
            <a:extLst>
              <a:ext uri="{FF2B5EF4-FFF2-40B4-BE49-F238E27FC236}">
                <a16:creationId xmlns:a16="http://schemas.microsoft.com/office/drawing/2014/main" id="{4E938B5B-36A4-9941-93A0-9008FBC2893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FE78F13-92D1-7B4F-A132-7EE98669D42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42815521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EDEF85-B58F-0940-A22D-9DA8253943B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216F8E1-8C69-BC4D-8DDF-7AAD4D22D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6435DFB-973B-8443-A916-F959A9DD2B72}"/>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070EE86B-B42A-314F-9132-ABBF04F202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1B7ED894-DCD5-2F44-96C8-048D31A25C3A}"/>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938A6BFA-7B76-3540-85EF-B1C4FA1DC61B}"/>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8" name="Alt Bilgi Yer Tutucusu 7">
            <a:extLst>
              <a:ext uri="{FF2B5EF4-FFF2-40B4-BE49-F238E27FC236}">
                <a16:creationId xmlns:a16="http://schemas.microsoft.com/office/drawing/2014/main" id="{BA9D5F59-8479-CE48-A290-33403872EF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FC78FD3-800C-C244-91DE-7B243277FDA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5130312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BC45CFC-6AB1-2A4E-A28F-D9E10BFED79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2FC3DDB-1F27-A94E-80D7-3042D40BFDDC}"/>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4" name="Alt Bilgi Yer Tutucusu 3">
            <a:extLst>
              <a:ext uri="{FF2B5EF4-FFF2-40B4-BE49-F238E27FC236}">
                <a16:creationId xmlns:a16="http://schemas.microsoft.com/office/drawing/2014/main" id="{FEB9E906-B6F2-554B-9B7B-6D73F4AE954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52DE976-F3C7-0D47-839A-0D7C67124C4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266373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E1580DD-BECD-DE4D-BBCD-E0B2DEC7545C}"/>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3" name="Alt Bilgi Yer Tutucusu 2">
            <a:extLst>
              <a:ext uri="{FF2B5EF4-FFF2-40B4-BE49-F238E27FC236}">
                <a16:creationId xmlns:a16="http://schemas.microsoft.com/office/drawing/2014/main" id="{0ECFA06C-5114-CA41-BB2C-B29B005F072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5BDB65A-8782-854E-A86E-A537AAB9E909}"/>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50193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158DE7-603C-EC47-8EE3-82CD6A6ADC2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9D192C1-88C8-B547-B79E-07DAE020DD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B9351485-537A-EC43-A7FE-92A912B99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1F7A7E4E-60F2-1948-9C87-B1A8E8C715B9}"/>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6" name="Alt Bilgi Yer Tutucusu 5">
            <a:extLst>
              <a:ext uri="{FF2B5EF4-FFF2-40B4-BE49-F238E27FC236}">
                <a16:creationId xmlns:a16="http://schemas.microsoft.com/office/drawing/2014/main" id="{E646E380-5567-3042-A6EA-6AA37778BA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3BEEE1D-BB3D-5547-812B-28EFEEA2E51C}"/>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27862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7A00CC-42A1-304B-B451-B7B728761BD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8D74993-E82A-1F4D-BD32-52A7270632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F689273-485F-ED47-92B0-233F8E63E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389D8681-6C9C-634C-A193-EC83A7AF056F}"/>
              </a:ext>
            </a:extLst>
          </p:cNvPr>
          <p:cNvSpPr>
            <a:spLocks noGrp="1"/>
          </p:cNvSpPr>
          <p:nvPr>
            <p:ph type="dt" sz="half" idx="10"/>
          </p:nvPr>
        </p:nvSpPr>
        <p:spPr/>
        <p:txBody>
          <a:bodyPr/>
          <a:lstStyle/>
          <a:p>
            <a:fld id="{391C0D78-CBB9-8641-B664-BA7833CE614B}" type="datetimeFigureOut">
              <a:rPr lang="tr-TR" smtClean="0"/>
              <a:pPr/>
              <a:t>26.02.2020</a:t>
            </a:fld>
            <a:endParaRPr lang="tr-TR"/>
          </a:p>
        </p:txBody>
      </p:sp>
      <p:sp>
        <p:nvSpPr>
          <p:cNvPr id="6" name="Alt Bilgi Yer Tutucusu 5">
            <a:extLst>
              <a:ext uri="{FF2B5EF4-FFF2-40B4-BE49-F238E27FC236}">
                <a16:creationId xmlns:a16="http://schemas.microsoft.com/office/drawing/2014/main" id="{E34FD736-3005-0749-B32C-D1F333099D0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5F31ECF-CA83-DD46-B419-097031AE938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80478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5DE7B33-18BF-AD48-8242-14F5B3A696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645A08B-F59F-3E47-BF51-14F1474D2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12A72872-4E4E-954C-B881-EA4EC81DA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C0D78-CBB9-8641-B664-BA7833CE614B}" type="datetimeFigureOut">
              <a:rPr lang="tr-TR" smtClean="0"/>
              <a:pPr/>
              <a:t>26.02.2020</a:t>
            </a:fld>
            <a:endParaRPr lang="tr-TR"/>
          </a:p>
        </p:txBody>
      </p:sp>
      <p:sp>
        <p:nvSpPr>
          <p:cNvPr id="5" name="Alt Bilgi Yer Tutucusu 4">
            <a:extLst>
              <a:ext uri="{FF2B5EF4-FFF2-40B4-BE49-F238E27FC236}">
                <a16:creationId xmlns:a16="http://schemas.microsoft.com/office/drawing/2014/main" id="{B80ED280-3B11-EF41-9FDC-D42D899B6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B30C5E0-3B13-C748-9D63-7CFD537E0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2C5A8-63B1-2A48-82C4-62AE275B8604}" type="slidenum">
              <a:rPr lang="tr-TR" smtClean="0"/>
              <a:pPr/>
              <a:t>‹#›</a:t>
            </a:fld>
            <a:endParaRPr lang="tr-TR"/>
          </a:p>
        </p:txBody>
      </p:sp>
    </p:spTree>
    <p:extLst>
      <p:ext uri="{BB962C8B-B14F-4D97-AF65-F5344CB8AC3E}">
        <p14:creationId xmlns:p14="http://schemas.microsoft.com/office/powerpoint/2010/main" val="162506041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07" r:id="rId13"/>
    <p:sldLayoutId id="214748390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isaid.org/fileadmin/gisaid/files/images/betacoronavirus_Wuhan_Jan_2020.pn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3198829" y="6087278"/>
            <a:ext cx="5794342" cy="400110"/>
          </a:xfrm>
          <a:prstGeom prst="rect">
            <a:avLst/>
          </a:prstGeom>
          <a:noFill/>
        </p:spPr>
        <p:txBody>
          <a:bodyPr wrap="square" rtlCol="0">
            <a:spAutoFit/>
          </a:bodyPr>
          <a:lstStyle/>
          <a:p>
            <a:pPr algn="ctr"/>
            <a:r>
              <a:rPr lang="tr-TR" sz="2000">
                <a:solidFill>
                  <a:srgbClr val="DB0D15"/>
                </a:solidFill>
                <a:latin typeface="+mj-lt"/>
                <a:ea typeface="Century Gothic" charset="0"/>
                <a:cs typeface="Century Gothic" charset="0"/>
              </a:rPr>
              <a:t>Rehber </a:t>
            </a:r>
            <a:r>
              <a:rPr lang="tr-TR" sz="2000" smtClean="0">
                <a:solidFill>
                  <a:srgbClr val="DB0D15"/>
                </a:solidFill>
                <a:latin typeface="+mj-lt"/>
                <a:ea typeface="Century Gothic" charset="0"/>
                <a:cs typeface="Century Gothic" charset="0"/>
              </a:rPr>
              <a:t>25</a:t>
            </a:r>
            <a:r>
              <a:rPr lang="tr-TR" sz="2000" smtClean="0">
                <a:solidFill>
                  <a:srgbClr val="DB0D15"/>
                </a:solidFill>
                <a:ea typeface="Century Gothic" charset="0"/>
                <a:cs typeface="Century Gothic" charset="0"/>
              </a:rPr>
              <a:t> </a:t>
            </a:r>
            <a:r>
              <a:rPr lang="tr-TR" sz="2000" dirty="0">
                <a:solidFill>
                  <a:srgbClr val="DB0D15"/>
                </a:solidFill>
                <a:ea typeface="Century Gothic" charset="0"/>
                <a:cs typeface="Century Gothic" charset="0"/>
              </a:rPr>
              <a:t>Şubat 2020 Versiyonu</a:t>
            </a:r>
          </a:p>
        </p:txBody>
      </p:sp>
      <p:sp>
        <p:nvSpPr>
          <p:cNvPr id="3" name="Dikdörtgen 2">
            <a:extLst>
              <a:ext uri="{FF2B5EF4-FFF2-40B4-BE49-F238E27FC236}">
                <a16:creationId xmlns:a16="http://schemas.microsoft.com/office/drawing/2014/main" id="{D94BD154-96BF-CF4B-9031-B2B111DAE963}"/>
              </a:ext>
            </a:extLst>
          </p:cNvPr>
          <p:cNvSpPr/>
          <p:nvPr/>
        </p:nvSpPr>
        <p:spPr>
          <a:xfrm>
            <a:off x="521616" y="3662894"/>
            <a:ext cx="11148768" cy="2308324"/>
          </a:xfrm>
          <a:prstGeom prst="rect">
            <a:avLst/>
          </a:prstGeom>
        </p:spPr>
        <p:txBody>
          <a:bodyPr wrap="square">
            <a:spAutoFit/>
          </a:bodyPr>
          <a:lstStyle/>
          <a:p>
            <a:pPr algn="ctr"/>
            <a:r>
              <a:rPr lang="tr-TR" sz="3600" b="1" dirty="0">
                <a:latin typeface="+mj-lt"/>
                <a:ea typeface="Century Gothic" charset="0"/>
                <a:cs typeface="Arial" panose="020B0604020202020204" pitchFamily="34" charset="0"/>
              </a:rPr>
              <a:t>COVID-19</a:t>
            </a:r>
          </a:p>
          <a:p>
            <a:pPr algn="ctr"/>
            <a:r>
              <a:rPr lang="tr-TR" sz="3600" b="1" dirty="0">
                <a:latin typeface="+mj-lt"/>
                <a:ea typeface="Century Gothic" charset="0"/>
                <a:cs typeface="Arial" panose="020B0604020202020204" pitchFamily="34" charset="0"/>
              </a:rPr>
              <a:t>(2019-nCoV Hastalığı)</a:t>
            </a:r>
          </a:p>
          <a:p>
            <a:pPr algn="ctr"/>
            <a:r>
              <a:rPr lang="tr-TR" sz="3600" b="1" dirty="0">
                <a:latin typeface="+mj-lt"/>
                <a:ea typeface="Century Gothic" charset="0"/>
                <a:cs typeface="Arial" panose="020B0604020202020204" pitchFamily="34" charset="0"/>
              </a:rPr>
              <a:t>Sağlık Personeline Yönelik </a:t>
            </a:r>
            <a:br>
              <a:rPr lang="tr-TR" sz="3600" b="1" dirty="0">
                <a:latin typeface="+mj-lt"/>
                <a:ea typeface="Century Gothic" charset="0"/>
                <a:cs typeface="Arial" panose="020B0604020202020204" pitchFamily="34" charset="0"/>
              </a:rPr>
            </a:br>
            <a:r>
              <a:rPr lang="tr-TR" sz="3600" b="1" dirty="0">
                <a:latin typeface="+mj-lt"/>
                <a:ea typeface="Century Gothic" charset="0"/>
                <a:cs typeface="Arial" panose="020B0604020202020204" pitchFamily="34" charset="0"/>
              </a:rPr>
              <a:t>Eğitim Sunumu</a:t>
            </a:r>
          </a:p>
        </p:txBody>
      </p:sp>
      <p:pic>
        <p:nvPicPr>
          <p:cNvPr id="4" name="Resim 3">
            <a:extLst>
              <a:ext uri="{FF2B5EF4-FFF2-40B4-BE49-F238E27FC236}">
                <a16:creationId xmlns:a16="http://schemas.microsoft.com/office/drawing/2014/main" id="{2F9E8211-5CB5-024A-9750-BDFF61E324D6}"/>
              </a:ext>
            </a:extLst>
          </p:cNvPr>
          <p:cNvPicPr>
            <a:picLocks noChangeAspect="1"/>
          </p:cNvPicPr>
          <p:nvPr/>
        </p:nvPicPr>
        <p:blipFill>
          <a:blip r:embed="rId4"/>
          <a:stretch>
            <a:fillRect/>
          </a:stretch>
        </p:blipFill>
        <p:spPr>
          <a:xfrm>
            <a:off x="3970525" y="522560"/>
            <a:ext cx="4104565" cy="2837724"/>
          </a:xfrm>
          <a:prstGeom prst="rect">
            <a:avLst/>
          </a:prstGeom>
        </p:spPr>
      </p:pic>
    </p:spTree>
    <p:extLst>
      <p:ext uri="{BB962C8B-B14F-4D97-AF65-F5344CB8AC3E}">
        <p14:creationId xmlns:p14="http://schemas.microsoft.com/office/powerpoint/2010/main" val="193615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id="{217745E5-3025-4110-AC42-7CD5993A2393}"/>
              </a:ext>
            </a:extLst>
          </p:cNvPr>
          <p:cNvSpPr>
            <a:spLocks noGrp="1"/>
          </p:cNvSpPr>
          <p:nvPr>
            <p:ph idx="1"/>
          </p:nvPr>
        </p:nvSpPr>
        <p:spPr>
          <a:xfrm>
            <a:off x="1461155" y="1532458"/>
            <a:ext cx="9445658" cy="3793083"/>
          </a:xfrm>
        </p:spPr>
        <p:txBody>
          <a:bodyPr>
            <a:normAutofit/>
          </a:bodyPr>
          <a:lstStyle/>
          <a:p>
            <a:pPr>
              <a:lnSpc>
                <a:spcPct val="100000"/>
              </a:lnSpc>
              <a:spcBef>
                <a:spcPts val="1800"/>
              </a:spcBef>
            </a:pPr>
            <a:r>
              <a:rPr lang="tr-TR" dirty="0">
                <a:latin typeface="+mn-lt"/>
              </a:rPr>
              <a:t>Solunum semptomları; ateş, öksürük ve </a:t>
            </a:r>
            <a:r>
              <a:rPr lang="tr-TR" dirty="0" err="1">
                <a:latin typeface="+mn-lt"/>
              </a:rPr>
              <a:t>dispne</a:t>
            </a:r>
            <a:r>
              <a:rPr lang="tr-TR" dirty="0">
                <a:latin typeface="+mn-lt"/>
              </a:rPr>
              <a:t>  başlıca semptomlardır.</a:t>
            </a:r>
          </a:p>
          <a:p>
            <a:pPr>
              <a:lnSpc>
                <a:spcPct val="100000"/>
              </a:lnSpc>
              <a:spcBef>
                <a:spcPts val="1800"/>
              </a:spcBef>
            </a:pPr>
            <a:r>
              <a:rPr lang="tr-TR" dirty="0">
                <a:latin typeface="+mn-lt"/>
              </a:rPr>
              <a:t>Daha ciddi vakalarda; </a:t>
            </a:r>
            <a:r>
              <a:rPr lang="tr-TR" dirty="0" err="1">
                <a:latin typeface="+mn-lt"/>
              </a:rPr>
              <a:t>pnömoni</a:t>
            </a:r>
            <a:r>
              <a:rPr lang="tr-TR" dirty="0">
                <a:latin typeface="+mn-lt"/>
              </a:rPr>
              <a:t>, ağır solunum yetmezliği, böbrek yetmezliği ve hatta ölüm gözlenebilir.</a:t>
            </a:r>
          </a:p>
          <a:p>
            <a:pPr>
              <a:lnSpc>
                <a:spcPct val="100000"/>
              </a:lnSpc>
              <a:spcBef>
                <a:spcPts val="1800"/>
              </a:spcBef>
            </a:pPr>
            <a:r>
              <a:rPr lang="tr-TR" dirty="0" err="1">
                <a:latin typeface="+mn-lt"/>
              </a:rPr>
              <a:t>Asemptomatik</a:t>
            </a:r>
            <a:r>
              <a:rPr lang="tr-TR" dirty="0">
                <a:latin typeface="+mn-lt"/>
              </a:rPr>
              <a:t> kişiler solunum yolunda </a:t>
            </a:r>
            <a:r>
              <a:rPr lang="tr-TR" dirty="0" err="1">
                <a:latin typeface="+mn-lt"/>
              </a:rPr>
              <a:t>virus</a:t>
            </a:r>
            <a:r>
              <a:rPr lang="tr-TR" dirty="0">
                <a:latin typeface="+mn-lt"/>
              </a:rPr>
              <a:t> taşımakla birlikte majör bulaş yolu değildir.</a:t>
            </a:r>
          </a:p>
          <a:p>
            <a:pPr>
              <a:lnSpc>
                <a:spcPct val="100000"/>
              </a:lnSpc>
              <a:spcBef>
                <a:spcPts val="1800"/>
              </a:spcBef>
            </a:pPr>
            <a:endParaRPr lang="tr-TR" dirty="0">
              <a:latin typeface="+mn-lt"/>
            </a:endParaRPr>
          </a:p>
        </p:txBody>
      </p:sp>
      <p:sp>
        <p:nvSpPr>
          <p:cNvPr id="8" name="Unvan 1">
            <a:extLst>
              <a:ext uri="{FF2B5EF4-FFF2-40B4-BE49-F238E27FC236}">
                <a16:creationId xmlns:a16="http://schemas.microsoft.com/office/drawing/2014/main" id="{2954186B-230E-407C-BE2D-3932D2CB891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Hastalığın Klinik Özellikleri</a:t>
            </a:r>
          </a:p>
        </p:txBody>
      </p:sp>
    </p:spTree>
    <p:extLst>
      <p:ext uri="{BB962C8B-B14F-4D97-AF65-F5344CB8AC3E}">
        <p14:creationId xmlns:p14="http://schemas.microsoft.com/office/powerpoint/2010/main" val="184843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id="{217745E5-3025-4110-AC42-7CD5993A2393}"/>
              </a:ext>
            </a:extLst>
          </p:cNvPr>
          <p:cNvSpPr>
            <a:spLocks noGrp="1"/>
          </p:cNvSpPr>
          <p:nvPr>
            <p:ph idx="1"/>
          </p:nvPr>
        </p:nvSpPr>
        <p:spPr>
          <a:xfrm>
            <a:off x="1461154" y="1532458"/>
            <a:ext cx="10140295" cy="5122560"/>
          </a:xfrm>
        </p:spPr>
        <p:txBody>
          <a:bodyPr>
            <a:normAutofit/>
          </a:bodyPr>
          <a:lstStyle/>
          <a:p>
            <a:pPr marL="0" indent="0">
              <a:lnSpc>
                <a:spcPct val="110000"/>
              </a:lnSpc>
              <a:spcBef>
                <a:spcPts val="1800"/>
              </a:spcBef>
              <a:buNone/>
            </a:pPr>
            <a:r>
              <a:rPr lang="tr-TR" dirty="0">
                <a:latin typeface="+mn-lt"/>
              </a:rPr>
              <a:t>  COVID-19 vaka tanımına uyan hastalarda </a:t>
            </a:r>
          </a:p>
          <a:p>
            <a:pPr>
              <a:lnSpc>
                <a:spcPct val="110000"/>
              </a:lnSpc>
              <a:spcBef>
                <a:spcPts val="1800"/>
              </a:spcBef>
            </a:pPr>
            <a:r>
              <a:rPr lang="tr-TR" dirty="0">
                <a:latin typeface="+mn-lt"/>
              </a:rPr>
              <a:t>Solunum yolu numuneleri </a:t>
            </a:r>
            <a:r>
              <a:rPr lang="tr-TR" dirty="0"/>
              <a:t>COVID-19</a:t>
            </a:r>
            <a:r>
              <a:rPr lang="tr-TR" dirty="0">
                <a:latin typeface="+mn-lt"/>
              </a:rPr>
              <a:t> açısından değerlendirilmelidir.*</a:t>
            </a:r>
          </a:p>
          <a:p>
            <a:pPr>
              <a:lnSpc>
                <a:spcPct val="110000"/>
              </a:lnSpc>
              <a:spcBef>
                <a:spcPts val="1800"/>
              </a:spcBef>
            </a:pPr>
            <a:r>
              <a:rPr lang="tr-TR" dirty="0">
                <a:latin typeface="+mn-lt"/>
              </a:rPr>
              <a:t>Hastada diğer solunum yolu patojenleri tespit edilse dahi </a:t>
            </a:r>
            <a:r>
              <a:rPr lang="tr-TR" dirty="0" err="1">
                <a:latin typeface="+mn-lt"/>
              </a:rPr>
              <a:t>ko-infeksiyonların</a:t>
            </a:r>
            <a:r>
              <a:rPr lang="tr-TR" dirty="0">
                <a:latin typeface="+mn-lt"/>
              </a:rPr>
              <a:t> oluşabileceği dikkate alınarak </a:t>
            </a:r>
            <a:r>
              <a:rPr lang="tr-TR" dirty="0"/>
              <a:t>COVID-19</a:t>
            </a:r>
            <a:r>
              <a:rPr lang="tr-TR" dirty="0">
                <a:latin typeface="+mn-lt"/>
              </a:rPr>
              <a:t> olası vaka tanımına uyan tüm hasta numuneleri</a:t>
            </a:r>
            <a:r>
              <a:rPr lang="tr-TR" dirty="0"/>
              <a:t> COVID-19 </a:t>
            </a:r>
            <a:r>
              <a:rPr lang="tr-TR" dirty="0">
                <a:latin typeface="+mn-lt"/>
              </a:rPr>
              <a:t>için de değerlendirilmelidir. </a:t>
            </a:r>
          </a:p>
          <a:p>
            <a:pPr marL="0" indent="0">
              <a:lnSpc>
                <a:spcPct val="110000"/>
              </a:lnSpc>
              <a:spcBef>
                <a:spcPts val="1800"/>
              </a:spcBef>
              <a:buNone/>
            </a:pPr>
            <a:r>
              <a:rPr lang="tr-TR" sz="1900" i="1" dirty="0">
                <a:latin typeface="+mn-lt"/>
              </a:rPr>
              <a:t>*Halk Sağlığı Genel Müdürlüğü Viroloji Referans Laboratuvarı’nda yapılmalıdır. </a:t>
            </a:r>
          </a:p>
        </p:txBody>
      </p:sp>
      <p:sp>
        <p:nvSpPr>
          <p:cNvPr id="8" name="Unvan 1">
            <a:extLst>
              <a:ext uri="{FF2B5EF4-FFF2-40B4-BE49-F238E27FC236}">
                <a16:creationId xmlns:a16="http://schemas.microsoft.com/office/drawing/2014/main" id="{2954186B-230E-407C-BE2D-3932D2CB891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 Laboratuvar Testleri </a:t>
            </a:r>
          </a:p>
        </p:txBody>
      </p:sp>
    </p:spTree>
    <p:extLst>
      <p:ext uri="{BB962C8B-B14F-4D97-AF65-F5344CB8AC3E}">
        <p14:creationId xmlns:p14="http://schemas.microsoft.com/office/powerpoint/2010/main" val="111408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2">
            <a:extLst>
              <a:ext uri="{FF2B5EF4-FFF2-40B4-BE49-F238E27FC236}">
                <a16:creationId xmlns:a16="http://schemas.microsoft.com/office/drawing/2014/main" id="{AD11096D-143B-42DA-8588-242C75A6625B}"/>
              </a:ext>
            </a:extLst>
          </p:cNvPr>
          <p:cNvSpPr>
            <a:spLocks noGrp="1"/>
          </p:cNvSpPr>
          <p:nvPr>
            <p:ph idx="1"/>
          </p:nvPr>
        </p:nvSpPr>
        <p:spPr>
          <a:xfrm>
            <a:off x="970843" y="1133496"/>
            <a:ext cx="11047736" cy="5622904"/>
          </a:xfrm>
        </p:spPr>
        <p:txBody>
          <a:bodyPr>
            <a:noAutofit/>
          </a:bodyPr>
          <a:lstStyle/>
          <a:p>
            <a:pPr marL="0" indent="0">
              <a:buNone/>
            </a:pPr>
            <a:r>
              <a:rPr lang="en-US" sz="1800" dirty="0" err="1">
                <a:latin typeface="+mn-lt"/>
              </a:rPr>
              <a:t>Herhangi</a:t>
            </a:r>
            <a:r>
              <a:rPr lang="en-US" sz="1800" dirty="0">
                <a:latin typeface="+mn-lt"/>
              </a:rPr>
              <a:t> </a:t>
            </a:r>
            <a:r>
              <a:rPr lang="en-US" sz="1800" dirty="0" err="1">
                <a:latin typeface="+mn-lt"/>
              </a:rPr>
              <a:t>bir</a:t>
            </a:r>
            <a:r>
              <a:rPr lang="en-US" sz="1800" dirty="0">
                <a:latin typeface="+mn-lt"/>
              </a:rPr>
              <a:t> </a:t>
            </a:r>
            <a:r>
              <a:rPr lang="en-US" sz="1800" dirty="0" err="1">
                <a:latin typeface="+mn-lt"/>
              </a:rPr>
              <a:t>şiddette</a:t>
            </a:r>
            <a:r>
              <a:rPr lang="en-US" sz="1800" dirty="0">
                <a:latin typeface="+mn-lt"/>
              </a:rPr>
              <a:t> </a:t>
            </a:r>
            <a:r>
              <a:rPr lang="en-US" sz="1800" dirty="0" err="1">
                <a:latin typeface="+mn-lt"/>
              </a:rPr>
              <a:t>akut</a:t>
            </a:r>
            <a:r>
              <a:rPr lang="en-US" sz="1800" dirty="0">
                <a:latin typeface="+mn-lt"/>
              </a:rPr>
              <a:t> </a:t>
            </a:r>
            <a:r>
              <a:rPr lang="en-US" sz="1800" dirty="0" err="1">
                <a:latin typeface="+mn-lt"/>
              </a:rPr>
              <a:t>solunum</a:t>
            </a:r>
            <a:r>
              <a:rPr lang="en-US" sz="1800" dirty="0">
                <a:latin typeface="+mn-lt"/>
              </a:rPr>
              <a:t> </a:t>
            </a:r>
            <a:r>
              <a:rPr lang="en-US" sz="1800" dirty="0" err="1">
                <a:latin typeface="+mn-lt"/>
              </a:rPr>
              <a:t>yolu</a:t>
            </a:r>
            <a:r>
              <a:rPr lang="en-US" sz="1800" dirty="0">
                <a:latin typeface="+mn-lt"/>
              </a:rPr>
              <a:t> </a:t>
            </a:r>
            <a:r>
              <a:rPr lang="en-US" sz="1800" dirty="0" err="1">
                <a:latin typeface="+mn-lt"/>
              </a:rPr>
              <a:t>hastalığı</a:t>
            </a:r>
            <a:r>
              <a:rPr lang="en-US" sz="1800" dirty="0">
                <a:latin typeface="+mn-lt"/>
              </a:rPr>
              <a:t> (</a:t>
            </a:r>
            <a:r>
              <a:rPr lang="en-US" sz="1800" dirty="0" err="1">
                <a:latin typeface="+mn-lt"/>
              </a:rPr>
              <a:t>ateş</a:t>
            </a:r>
            <a:r>
              <a:rPr lang="en-US" sz="1800" dirty="0">
                <a:latin typeface="+mn-lt"/>
              </a:rPr>
              <a:t>, </a:t>
            </a:r>
            <a:r>
              <a:rPr lang="en-US" sz="1800" dirty="0" err="1">
                <a:latin typeface="+mn-lt"/>
              </a:rPr>
              <a:t>öksürük</a:t>
            </a:r>
            <a:r>
              <a:rPr lang="en-US" sz="1800" dirty="0">
                <a:latin typeface="+mn-lt"/>
              </a:rPr>
              <a:t>) </a:t>
            </a:r>
            <a:endParaRPr lang="tr-TR" sz="1800" dirty="0">
              <a:latin typeface="+mn-lt"/>
            </a:endParaRPr>
          </a:p>
          <a:p>
            <a:pPr marL="0" indent="0">
              <a:buNone/>
            </a:pPr>
            <a:r>
              <a:rPr lang="tr-TR" sz="1800" dirty="0">
                <a:latin typeface="+mn-lt"/>
              </a:rPr>
              <a:t>	</a:t>
            </a:r>
            <a:r>
              <a:rPr lang="en-US" sz="1800" dirty="0" err="1">
                <a:latin typeface="+mn-lt"/>
              </a:rPr>
              <a:t>veya</a:t>
            </a:r>
            <a:r>
              <a:rPr lang="en-US" sz="1800" dirty="0">
                <a:latin typeface="+mn-lt"/>
              </a:rPr>
              <a:t> </a:t>
            </a:r>
            <a:endParaRPr lang="tr-TR" sz="1800" dirty="0">
              <a:latin typeface="+mn-lt"/>
            </a:endParaRPr>
          </a:p>
          <a:p>
            <a:pPr marL="0" indent="0">
              <a:buNone/>
            </a:pPr>
            <a:r>
              <a:rPr lang="en-US" sz="1800" dirty="0">
                <a:latin typeface="+mn-lt"/>
              </a:rPr>
              <a:t>SARI (Severe Acute Respiratory Infections)- </a:t>
            </a:r>
            <a:r>
              <a:rPr lang="en-US" sz="1800" dirty="0" err="1">
                <a:latin typeface="+mn-lt"/>
              </a:rPr>
              <a:t>Ağır</a:t>
            </a:r>
            <a:r>
              <a:rPr lang="en-US" sz="1800" dirty="0">
                <a:latin typeface="+mn-lt"/>
              </a:rPr>
              <a:t> </a:t>
            </a:r>
            <a:r>
              <a:rPr lang="en-US" sz="1800" dirty="0" err="1">
                <a:latin typeface="+mn-lt"/>
              </a:rPr>
              <a:t>Akut</a:t>
            </a:r>
            <a:r>
              <a:rPr lang="en-US" sz="1800" dirty="0">
                <a:latin typeface="+mn-lt"/>
              </a:rPr>
              <a:t> </a:t>
            </a:r>
            <a:r>
              <a:rPr lang="en-US" sz="1800" dirty="0" err="1">
                <a:latin typeface="+mn-lt"/>
              </a:rPr>
              <a:t>Solunum</a:t>
            </a:r>
            <a:r>
              <a:rPr lang="en-US" sz="1800" dirty="0">
                <a:latin typeface="+mn-lt"/>
              </a:rPr>
              <a:t> </a:t>
            </a:r>
            <a:r>
              <a:rPr lang="en-US" sz="1800" dirty="0" err="1">
                <a:latin typeface="+mn-lt"/>
              </a:rPr>
              <a:t>Yolu</a:t>
            </a:r>
            <a:r>
              <a:rPr lang="en-US" sz="1800" dirty="0">
                <a:latin typeface="+mn-lt"/>
              </a:rPr>
              <a:t> </a:t>
            </a:r>
            <a:r>
              <a:rPr lang="en-US" sz="1800" dirty="0" err="1">
                <a:latin typeface="+mn-lt"/>
              </a:rPr>
              <a:t>Enfeksiyonu</a:t>
            </a:r>
            <a:r>
              <a:rPr lang="en-US" sz="1800" dirty="0">
                <a:latin typeface="+mn-lt"/>
              </a:rPr>
              <a:t> (</a:t>
            </a:r>
            <a:r>
              <a:rPr lang="en-US" sz="1800" dirty="0" err="1">
                <a:latin typeface="+mn-lt"/>
              </a:rPr>
              <a:t>ateş</a:t>
            </a:r>
            <a:r>
              <a:rPr lang="en-US" sz="1800" dirty="0">
                <a:latin typeface="+mn-lt"/>
              </a:rPr>
              <a:t>, </a:t>
            </a:r>
            <a:r>
              <a:rPr lang="en-US" sz="1800" dirty="0" err="1">
                <a:latin typeface="+mn-lt"/>
              </a:rPr>
              <a:t>öksürük</a:t>
            </a:r>
            <a:r>
              <a:rPr lang="en-US" sz="1800" dirty="0">
                <a:latin typeface="+mn-lt"/>
              </a:rPr>
              <a:t> </a:t>
            </a:r>
            <a:r>
              <a:rPr lang="en-US" sz="1800" dirty="0" err="1">
                <a:latin typeface="+mn-lt"/>
              </a:rPr>
              <a:t>ve</a:t>
            </a:r>
            <a:r>
              <a:rPr lang="en-US" sz="1800" dirty="0">
                <a:latin typeface="+mn-lt"/>
              </a:rPr>
              <a:t> </a:t>
            </a:r>
            <a:r>
              <a:rPr lang="en-US" sz="1800" dirty="0" err="1">
                <a:latin typeface="+mn-lt"/>
              </a:rPr>
              <a:t>hipoksemi</a:t>
            </a:r>
            <a:r>
              <a:rPr lang="en-US" sz="1800" dirty="0">
                <a:latin typeface="+mn-lt"/>
              </a:rPr>
              <a:t>, </a:t>
            </a:r>
            <a:r>
              <a:rPr lang="en-US" sz="1800" dirty="0" err="1">
                <a:latin typeface="+mn-lt"/>
              </a:rPr>
              <a:t>takipne</a:t>
            </a:r>
            <a:r>
              <a:rPr lang="en-US" sz="1800" dirty="0">
                <a:latin typeface="+mn-lt"/>
              </a:rPr>
              <a:t>, </a:t>
            </a:r>
            <a:r>
              <a:rPr lang="en-US" sz="1800" dirty="0" err="1">
                <a:latin typeface="+mn-lt"/>
              </a:rPr>
              <a:t>dispne</a:t>
            </a:r>
            <a:r>
              <a:rPr lang="en-US" sz="1800" dirty="0">
                <a:latin typeface="+mn-lt"/>
              </a:rPr>
              <a:t>, </a:t>
            </a:r>
            <a:r>
              <a:rPr lang="en-US" sz="1800" dirty="0" err="1">
                <a:latin typeface="+mn-lt"/>
              </a:rPr>
              <a:t>hipotansiyon</a:t>
            </a:r>
            <a:r>
              <a:rPr lang="en-US" sz="1800" dirty="0">
                <a:latin typeface="+mn-lt"/>
              </a:rPr>
              <a:t>, </a:t>
            </a:r>
            <a:r>
              <a:rPr lang="en-US" sz="1800" dirty="0" err="1">
                <a:latin typeface="+mn-lt"/>
              </a:rPr>
              <a:t>akciğer</a:t>
            </a:r>
            <a:r>
              <a:rPr lang="en-US" sz="1800" dirty="0">
                <a:latin typeface="+mn-lt"/>
              </a:rPr>
              <a:t> </a:t>
            </a:r>
            <a:r>
              <a:rPr lang="en-US" sz="1800" dirty="0" err="1">
                <a:latin typeface="+mn-lt"/>
              </a:rPr>
              <a:t>grafisinde</a:t>
            </a:r>
            <a:r>
              <a:rPr lang="en-US" sz="1800" dirty="0">
                <a:latin typeface="+mn-lt"/>
              </a:rPr>
              <a:t> </a:t>
            </a:r>
            <a:r>
              <a:rPr lang="en-US" sz="1800" dirty="0" err="1">
                <a:latin typeface="+mn-lt"/>
              </a:rPr>
              <a:t>yeni</a:t>
            </a:r>
            <a:r>
              <a:rPr lang="en-US" sz="1800" dirty="0">
                <a:latin typeface="+mn-lt"/>
              </a:rPr>
              <a:t> </a:t>
            </a:r>
            <a:r>
              <a:rPr lang="en-US" sz="1800" dirty="0" err="1">
                <a:latin typeface="+mn-lt"/>
              </a:rPr>
              <a:t>veya</a:t>
            </a:r>
            <a:r>
              <a:rPr lang="en-US" sz="1800" dirty="0">
                <a:latin typeface="+mn-lt"/>
              </a:rPr>
              <a:t> </a:t>
            </a:r>
            <a:r>
              <a:rPr lang="en-US" sz="1800" dirty="0" err="1">
                <a:latin typeface="+mn-lt"/>
              </a:rPr>
              <a:t>progressif</a:t>
            </a:r>
            <a:r>
              <a:rPr lang="en-US" sz="1800" dirty="0">
                <a:latin typeface="+mn-lt"/>
              </a:rPr>
              <a:t> </a:t>
            </a:r>
            <a:r>
              <a:rPr lang="en-US" sz="1800" dirty="0" err="1">
                <a:latin typeface="+mn-lt"/>
              </a:rPr>
              <a:t>radyolojik</a:t>
            </a:r>
            <a:r>
              <a:rPr lang="en-US" sz="1800" dirty="0">
                <a:latin typeface="+mn-lt"/>
              </a:rPr>
              <a:t> </a:t>
            </a:r>
            <a:r>
              <a:rPr lang="en-US" sz="1800" dirty="0" err="1">
                <a:latin typeface="+mn-lt"/>
              </a:rPr>
              <a:t>infiltrasyonlar</a:t>
            </a:r>
            <a:r>
              <a:rPr lang="en-US" sz="1800" dirty="0">
                <a:latin typeface="+mn-lt"/>
              </a:rPr>
              <a:t> </a:t>
            </a:r>
            <a:r>
              <a:rPr lang="en-US" sz="1800" dirty="0" err="1">
                <a:latin typeface="+mn-lt"/>
              </a:rPr>
              <a:t>konfüzyon</a:t>
            </a:r>
            <a:r>
              <a:rPr lang="en-US" sz="1800" dirty="0">
                <a:latin typeface="+mn-lt"/>
              </a:rPr>
              <a:t>, </a:t>
            </a:r>
            <a:r>
              <a:rPr lang="en-US" sz="1800" dirty="0" err="1">
                <a:latin typeface="+mn-lt"/>
              </a:rPr>
              <a:t>akut</a:t>
            </a:r>
            <a:r>
              <a:rPr lang="en-US" sz="1800" dirty="0">
                <a:latin typeface="+mn-lt"/>
              </a:rPr>
              <a:t> </a:t>
            </a:r>
            <a:r>
              <a:rPr lang="en-US" sz="1800" dirty="0" err="1">
                <a:latin typeface="+mn-lt"/>
              </a:rPr>
              <a:t>böbrek</a:t>
            </a:r>
            <a:r>
              <a:rPr lang="en-US" sz="1800" dirty="0">
                <a:latin typeface="+mn-lt"/>
              </a:rPr>
              <a:t> </a:t>
            </a:r>
            <a:r>
              <a:rPr lang="en-US" sz="1800" dirty="0" err="1">
                <a:latin typeface="+mn-lt"/>
              </a:rPr>
              <a:t>yetmezliği</a:t>
            </a:r>
            <a:r>
              <a:rPr lang="en-US" sz="1800" dirty="0">
                <a:latin typeface="+mn-lt"/>
              </a:rPr>
              <a:t> </a:t>
            </a:r>
            <a:r>
              <a:rPr lang="en-US" sz="1800" dirty="0" err="1">
                <a:latin typeface="+mn-lt"/>
              </a:rPr>
              <a:t>gibi</a:t>
            </a:r>
            <a:r>
              <a:rPr lang="en-US" sz="1800" dirty="0">
                <a:latin typeface="+mn-lt"/>
              </a:rPr>
              <a:t> </a:t>
            </a:r>
            <a:r>
              <a:rPr lang="en-US" sz="1800" dirty="0" err="1">
                <a:latin typeface="+mn-lt"/>
              </a:rPr>
              <a:t>bulgular</a:t>
            </a:r>
            <a:r>
              <a:rPr lang="en-US" sz="1800" dirty="0">
                <a:latin typeface="+mn-lt"/>
              </a:rPr>
              <a:t> </a:t>
            </a:r>
            <a:r>
              <a:rPr lang="en-US" sz="1800" dirty="0" err="1">
                <a:latin typeface="+mn-lt"/>
              </a:rPr>
              <a:t>nedeniyle</a:t>
            </a:r>
            <a:r>
              <a:rPr lang="en-US" sz="1800" dirty="0">
                <a:latin typeface="+mn-lt"/>
              </a:rPr>
              <a:t> </a:t>
            </a:r>
            <a:r>
              <a:rPr lang="en-US" sz="1800" dirty="0" err="1">
                <a:latin typeface="+mn-lt"/>
              </a:rPr>
              <a:t>hastaneye</a:t>
            </a:r>
            <a:r>
              <a:rPr lang="en-US" sz="1800" dirty="0">
                <a:latin typeface="+mn-lt"/>
              </a:rPr>
              <a:t> </a:t>
            </a:r>
            <a:r>
              <a:rPr lang="en-US" sz="1800" dirty="0" err="1">
                <a:latin typeface="+mn-lt"/>
              </a:rPr>
              <a:t>yatış</a:t>
            </a:r>
            <a:r>
              <a:rPr lang="en-US" sz="1800" dirty="0">
                <a:latin typeface="+mn-lt"/>
              </a:rPr>
              <a:t> </a:t>
            </a:r>
            <a:r>
              <a:rPr lang="en-US" sz="1800" dirty="0" err="1">
                <a:latin typeface="+mn-lt"/>
              </a:rPr>
              <a:t>gerekliliği</a:t>
            </a:r>
            <a:r>
              <a:rPr lang="en-US" sz="1800" dirty="0">
                <a:latin typeface="+mn-lt"/>
              </a:rPr>
              <a:t>) </a:t>
            </a:r>
            <a:r>
              <a:rPr lang="en-US" sz="1800" dirty="0" err="1">
                <a:latin typeface="+mn-lt"/>
              </a:rPr>
              <a:t>varlığı</a:t>
            </a:r>
            <a:r>
              <a:rPr lang="en-US" sz="1800" dirty="0">
                <a:latin typeface="+mn-lt"/>
              </a:rPr>
              <a:t> * </a:t>
            </a:r>
            <a:endParaRPr lang="tr-TR" sz="1800" dirty="0">
              <a:latin typeface="+mn-lt"/>
            </a:endParaRPr>
          </a:p>
          <a:p>
            <a:pPr marL="0" indent="0">
              <a:buNone/>
            </a:pPr>
            <a:r>
              <a:rPr lang="tr-TR" sz="1800" dirty="0">
                <a:latin typeface="+mn-lt"/>
              </a:rPr>
              <a:t>	</a:t>
            </a:r>
            <a:r>
              <a:rPr lang="en-US" sz="1800" dirty="0">
                <a:latin typeface="+mn-lt"/>
              </a:rPr>
              <a:t>VE </a:t>
            </a:r>
            <a:endParaRPr lang="tr-TR" sz="1800" dirty="0">
              <a:latin typeface="+mn-lt"/>
            </a:endParaRPr>
          </a:p>
          <a:p>
            <a:pPr marL="0" indent="0">
              <a:buNone/>
            </a:pPr>
            <a:r>
              <a:rPr lang="en-US" sz="1800" dirty="0">
                <a:latin typeface="+mn-lt"/>
              </a:rPr>
              <a:t>Son 14 </a:t>
            </a:r>
            <a:r>
              <a:rPr lang="en-US" sz="1800" dirty="0" err="1">
                <a:latin typeface="+mn-lt"/>
              </a:rPr>
              <a:t>gün</a:t>
            </a:r>
            <a:r>
              <a:rPr lang="en-US" sz="1800" dirty="0">
                <a:latin typeface="+mn-lt"/>
              </a:rPr>
              <a:t> </a:t>
            </a:r>
            <a:r>
              <a:rPr lang="en-US" sz="1800" dirty="0" err="1">
                <a:latin typeface="+mn-lt"/>
              </a:rPr>
              <a:t>içerisinde</a:t>
            </a:r>
            <a:r>
              <a:rPr lang="en-US" sz="1800" dirty="0">
                <a:latin typeface="+mn-lt"/>
              </a:rPr>
              <a:t>;</a:t>
            </a:r>
            <a:endParaRPr lang="tr-TR" sz="1800" dirty="0">
              <a:latin typeface="+mn-lt"/>
            </a:endParaRPr>
          </a:p>
          <a:p>
            <a:pPr lvl="0"/>
            <a:r>
              <a:rPr lang="en-US" sz="1800" dirty="0" err="1">
                <a:latin typeface="+mn-lt"/>
              </a:rPr>
              <a:t>Doğrulanmış</a:t>
            </a:r>
            <a:r>
              <a:rPr lang="en-US" sz="1800" dirty="0">
                <a:latin typeface="+mn-lt"/>
              </a:rPr>
              <a:t> </a:t>
            </a:r>
            <a:r>
              <a:rPr lang="tr-TR" sz="1800" dirty="0"/>
              <a:t>COVID-19</a:t>
            </a:r>
            <a:r>
              <a:rPr lang="en-US" sz="1800" dirty="0">
                <a:latin typeface="+mn-lt"/>
              </a:rPr>
              <a:t> </a:t>
            </a:r>
            <a:r>
              <a:rPr lang="tr-TR" sz="1800" dirty="0">
                <a:latin typeface="+mn-lt"/>
              </a:rPr>
              <a:t> </a:t>
            </a:r>
            <a:r>
              <a:rPr lang="en-US" sz="1800" dirty="0" err="1">
                <a:latin typeface="+mn-lt"/>
              </a:rPr>
              <a:t>vakası</a:t>
            </a:r>
            <a:r>
              <a:rPr lang="en-US" sz="1800" dirty="0">
                <a:latin typeface="+mn-lt"/>
              </a:rPr>
              <a:t> </a:t>
            </a:r>
            <a:r>
              <a:rPr lang="en-US" sz="1800" dirty="0" err="1">
                <a:latin typeface="+mn-lt"/>
              </a:rPr>
              <a:t>ile</a:t>
            </a:r>
            <a:r>
              <a:rPr lang="en-US" sz="1800" dirty="0">
                <a:latin typeface="+mn-lt"/>
              </a:rPr>
              <a:t> </a:t>
            </a:r>
            <a:r>
              <a:rPr lang="en-US" sz="1800" dirty="0" err="1">
                <a:latin typeface="+mn-lt"/>
              </a:rPr>
              <a:t>yakın</a:t>
            </a:r>
            <a:r>
              <a:rPr lang="en-US" sz="1800" dirty="0">
                <a:latin typeface="+mn-lt"/>
              </a:rPr>
              <a:t> </a:t>
            </a:r>
            <a:r>
              <a:rPr lang="en-US" sz="1800" dirty="0" err="1">
                <a:latin typeface="+mn-lt"/>
              </a:rPr>
              <a:t>temas</a:t>
            </a:r>
            <a:r>
              <a:rPr lang="en-US" sz="1800" dirty="0">
                <a:latin typeface="+mn-lt"/>
              </a:rPr>
              <a:t> </a:t>
            </a:r>
            <a:r>
              <a:rPr lang="en-US" sz="1800" dirty="0" err="1">
                <a:latin typeface="+mn-lt"/>
              </a:rPr>
              <a:t>eden</a:t>
            </a:r>
            <a:r>
              <a:rPr lang="en-US" sz="1800" dirty="0">
                <a:latin typeface="+mn-lt"/>
              </a:rPr>
              <a:t>; </a:t>
            </a:r>
            <a:endParaRPr lang="tr-TR" sz="1800" dirty="0">
              <a:latin typeface="+mn-lt"/>
            </a:endParaRPr>
          </a:p>
          <a:p>
            <a:pPr marL="0" indent="0">
              <a:buNone/>
            </a:pPr>
            <a:r>
              <a:rPr lang="tr-TR" sz="1800" dirty="0">
                <a:latin typeface="+mn-lt"/>
              </a:rPr>
              <a:t>	</a:t>
            </a:r>
            <a:r>
              <a:rPr lang="en-US" sz="1800" dirty="0" err="1">
                <a:latin typeface="+mn-lt"/>
              </a:rPr>
              <a:t>veya</a:t>
            </a:r>
            <a:endParaRPr lang="tr-TR" sz="1800" dirty="0">
              <a:latin typeface="+mn-lt"/>
            </a:endParaRPr>
          </a:p>
          <a:p>
            <a:pPr lvl="0"/>
            <a:r>
              <a:rPr lang="en-US" sz="1800" dirty="0" err="1">
                <a:latin typeface="+mn-lt"/>
              </a:rPr>
              <a:t>Hastane</a:t>
            </a:r>
            <a:r>
              <a:rPr lang="en-US" sz="1800" dirty="0">
                <a:latin typeface="+mn-lt"/>
              </a:rPr>
              <a:t> </a:t>
            </a:r>
            <a:r>
              <a:rPr lang="en-US" sz="1800" dirty="0" err="1">
                <a:latin typeface="+mn-lt"/>
              </a:rPr>
              <a:t>ilişkili</a:t>
            </a:r>
            <a:r>
              <a:rPr lang="en-US" sz="1800" dirty="0">
                <a:latin typeface="+mn-lt"/>
              </a:rPr>
              <a:t> </a:t>
            </a:r>
            <a:r>
              <a:rPr lang="tr-TR" sz="1800" dirty="0"/>
              <a:t>COVID-19 </a:t>
            </a:r>
            <a:r>
              <a:rPr lang="en-US" sz="1800" dirty="0" err="1">
                <a:latin typeface="+mn-lt"/>
              </a:rPr>
              <a:t>bildirilen</a:t>
            </a:r>
            <a:r>
              <a:rPr lang="en-US" sz="1800" dirty="0">
                <a:latin typeface="+mn-lt"/>
              </a:rPr>
              <a:t> </a:t>
            </a:r>
            <a:r>
              <a:rPr lang="en-US" sz="1800" dirty="0" err="1">
                <a:latin typeface="+mn-lt"/>
              </a:rPr>
              <a:t>bir</a:t>
            </a:r>
            <a:r>
              <a:rPr lang="en-US" sz="1800" dirty="0">
                <a:latin typeface="+mn-lt"/>
              </a:rPr>
              <a:t> </a:t>
            </a:r>
            <a:r>
              <a:rPr lang="en-US" sz="1800" dirty="0" err="1">
                <a:latin typeface="+mn-lt"/>
              </a:rPr>
              <a:t>ülkede</a:t>
            </a:r>
            <a:r>
              <a:rPr lang="en-US" sz="1800" dirty="0">
                <a:latin typeface="+mn-lt"/>
              </a:rPr>
              <a:t> </a:t>
            </a:r>
            <a:r>
              <a:rPr lang="en-US" sz="1800" dirty="0" err="1">
                <a:latin typeface="+mn-lt"/>
              </a:rPr>
              <a:t>ilgili</a:t>
            </a:r>
            <a:r>
              <a:rPr lang="en-US" sz="1800" dirty="0">
                <a:latin typeface="+mn-lt"/>
              </a:rPr>
              <a:t> </a:t>
            </a:r>
            <a:r>
              <a:rPr lang="en-US" sz="1800" dirty="0" err="1">
                <a:latin typeface="+mn-lt"/>
              </a:rPr>
              <a:t>sağlık</a:t>
            </a:r>
            <a:r>
              <a:rPr lang="en-US" sz="1800" dirty="0">
                <a:latin typeface="+mn-lt"/>
              </a:rPr>
              <a:t> </a:t>
            </a:r>
            <a:r>
              <a:rPr lang="en-US" sz="1800" dirty="0" err="1">
                <a:latin typeface="+mn-lt"/>
              </a:rPr>
              <a:t>tesisinde</a:t>
            </a:r>
            <a:r>
              <a:rPr lang="en-US" sz="1800" dirty="0">
                <a:latin typeface="+mn-lt"/>
              </a:rPr>
              <a:t> </a:t>
            </a:r>
            <a:r>
              <a:rPr lang="en-US" sz="1800" dirty="0" err="1">
                <a:latin typeface="+mn-lt"/>
              </a:rPr>
              <a:t>bulunan</a:t>
            </a:r>
            <a:r>
              <a:rPr lang="en-US" sz="1800" dirty="0">
                <a:latin typeface="+mn-lt"/>
              </a:rPr>
              <a:t>; </a:t>
            </a:r>
            <a:endParaRPr lang="tr-TR" sz="1800" dirty="0">
              <a:latin typeface="+mn-lt"/>
            </a:endParaRPr>
          </a:p>
          <a:p>
            <a:pPr marL="0" indent="0">
              <a:buNone/>
            </a:pPr>
            <a:r>
              <a:rPr lang="tr-TR" sz="1800" dirty="0">
                <a:latin typeface="+mn-lt"/>
              </a:rPr>
              <a:t>	 </a:t>
            </a:r>
            <a:r>
              <a:rPr lang="en-US" sz="1800" dirty="0" err="1">
                <a:latin typeface="+mn-lt"/>
              </a:rPr>
              <a:t>veya</a:t>
            </a:r>
            <a:endParaRPr lang="tr-TR" sz="1800" dirty="0">
              <a:latin typeface="+mn-lt"/>
            </a:endParaRPr>
          </a:p>
          <a:p>
            <a:pPr lvl="0"/>
            <a:r>
              <a:rPr lang="en-US" sz="1800" dirty="0" err="1">
                <a:latin typeface="+mn-lt"/>
              </a:rPr>
              <a:t>Epidemik</a:t>
            </a:r>
            <a:r>
              <a:rPr lang="en-US" sz="1800" dirty="0">
                <a:latin typeface="+mn-lt"/>
              </a:rPr>
              <a:t> </a:t>
            </a:r>
            <a:r>
              <a:rPr lang="en-US" sz="1800" dirty="0" err="1">
                <a:latin typeface="+mn-lt"/>
              </a:rPr>
              <a:t>alanlarda</a:t>
            </a:r>
            <a:r>
              <a:rPr lang="en-US" sz="1800" dirty="0">
                <a:latin typeface="+mn-lt"/>
              </a:rPr>
              <a:t> (</a:t>
            </a:r>
            <a:r>
              <a:rPr lang="en-US" sz="1800" dirty="0" err="1">
                <a:latin typeface="+mn-lt"/>
              </a:rPr>
              <a:t>Çin</a:t>
            </a:r>
            <a:r>
              <a:rPr lang="en-US" sz="1800" dirty="0">
                <a:latin typeface="+mn-lt"/>
              </a:rPr>
              <a:t> </a:t>
            </a:r>
            <a:r>
              <a:rPr lang="en-US" sz="1800" dirty="0" err="1">
                <a:latin typeface="+mn-lt"/>
              </a:rPr>
              <a:t>Halk</a:t>
            </a:r>
            <a:r>
              <a:rPr lang="en-US" sz="1800" dirty="0">
                <a:latin typeface="+mn-lt"/>
              </a:rPr>
              <a:t> </a:t>
            </a:r>
            <a:r>
              <a:rPr lang="en-US" sz="1800" dirty="0" err="1">
                <a:latin typeface="+mn-lt"/>
              </a:rPr>
              <a:t>Cumhuriyeti</a:t>
            </a:r>
            <a:r>
              <a:rPr lang="en-US" sz="1800" dirty="0">
                <a:latin typeface="+mn-lt"/>
              </a:rPr>
              <a:t>, </a:t>
            </a:r>
            <a:r>
              <a:rPr lang="en-US" sz="1800" dirty="0" err="1">
                <a:latin typeface="+mn-lt"/>
              </a:rPr>
              <a:t>Singapur</a:t>
            </a:r>
            <a:r>
              <a:rPr lang="en-US" sz="1800" dirty="0">
                <a:latin typeface="+mn-lt"/>
              </a:rPr>
              <a:t>, İran, </a:t>
            </a:r>
            <a:r>
              <a:rPr lang="en-US" sz="1800" dirty="0" err="1">
                <a:latin typeface="+mn-lt"/>
              </a:rPr>
              <a:t>Tayland</a:t>
            </a:r>
            <a:r>
              <a:rPr lang="en-US" sz="1800" dirty="0">
                <a:latin typeface="+mn-lt"/>
              </a:rPr>
              <a:t>, </a:t>
            </a:r>
            <a:r>
              <a:rPr lang="en-US" sz="1800" dirty="0" err="1">
                <a:latin typeface="+mn-lt"/>
              </a:rPr>
              <a:t>Japonya</a:t>
            </a:r>
            <a:r>
              <a:rPr lang="en-US" sz="1800" dirty="0">
                <a:latin typeface="+mn-lt"/>
              </a:rPr>
              <a:t>, Hong Kong, </a:t>
            </a:r>
            <a:r>
              <a:rPr lang="en-US" sz="1800" dirty="0" err="1">
                <a:latin typeface="+mn-lt"/>
              </a:rPr>
              <a:t>Güney</a:t>
            </a:r>
            <a:r>
              <a:rPr lang="en-US" sz="1800" dirty="0">
                <a:latin typeface="+mn-lt"/>
              </a:rPr>
              <a:t> Kore, </a:t>
            </a:r>
            <a:r>
              <a:rPr lang="en-US" sz="1800" dirty="0" err="1">
                <a:latin typeface="+mn-lt"/>
              </a:rPr>
              <a:t>İtalya</a:t>
            </a:r>
            <a:r>
              <a:rPr lang="en-US" sz="1800" dirty="0">
                <a:latin typeface="+mn-lt"/>
              </a:rPr>
              <a:t>) </a:t>
            </a:r>
            <a:r>
              <a:rPr lang="en-US" sz="1800" dirty="0" err="1">
                <a:latin typeface="+mn-lt"/>
              </a:rPr>
              <a:t>bulunan</a:t>
            </a:r>
            <a:r>
              <a:rPr lang="en-US" sz="1800" dirty="0">
                <a:latin typeface="+mn-lt"/>
              </a:rPr>
              <a:t> </a:t>
            </a:r>
            <a:r>
              <a:rPr lang="en-US" sz="1800" dirty="0" err="1">
                <a:latin typeface="+mn-lt"/>
              </a:rPr>
              <a:t>kişiler</a:t>
            </a:r>
            <a:r>
              <a:rPr lang="en-US" sz="1800" dirty="0">
                <a:latin typeface="+mn-lt"/>
              </a:rPr>
              <a:t>  </a:t>
            </a:r>
            <a:endParaRPr lang="tr-TR" sz="1800" dirty="0">
              <a:latin typeface="+mn-lt"/>
            </a:endParaRPr>
          </a:p>
          <a:p>
            <a:pPr marL="0" indent="0">
              <a:buNone/>
            </a:pPr>
            <a:r>
              <a:rPr lang="tr-TR" sz="1800" dirty="0">
                <a:latin typeface="+mn-lt"/>
              </a:rPr>
              <a:t>	</a:t>
            </a:r>
            <a:r>
              <a:rPr lang="en-US" sz="1800" dirty="0" err="1">
                <a:latin typeface="+mn-lt"/>
              </a:rPr>
              <a:t>veya</a:t>
            </a:r>
            <a:endParaRPr lang="tr-TR" sz="1800" dirty="0">
              <a:latin typeface="+mn-lt"/>
            </a:endParaRPr>
          </a:p>
          <a:p>
            <a:pPr lvl="0"/>
            <a:r>
              <a:rPr lang="en-US" sz="1800" dirty="0" err="1">
                <a:latin typeface="+mn-lt"/>
              </a:rPr>
              <a:t>İkamet</a:t>
            </a:r>
            <a:r>
              <a:rPr lang="en-US" sz="1800" dirty="0">
                <a:latin typeface="+mn-lt"/>
              </a:rPr>
              <a:t> </a:t>
            </a:r>
            <a:r>
              <a:rPr lang="en-US" sz="1800" dirty="0" err="1">
                <a:latin typeface="+mn-lt"/>
              </a:rPr>
              <a:t>yeri</a:t>
            </a:r>
            <a:r>
              <a:rPr lang="en-US" sz="1800" dirty="0">
                <a:latin typeface="+mn-lt"/>
              </a:rPr>
              <a:t> </a:t>
            </a:r>
            <a:r>
              <a:rPr lang="en-US" sz="1800" dirty="0" err="1">
                <a:latin typeface="+mn-lt"/>
              </a:rPr>
              <a:t>veya</a:t>
            </a:r>
            <a:r>
              <a:rPr lang="en-US" sz="1800" dirty="0">
                <a:latin typeface="+mn-lt"/>
              </a:rPr>
              <a:t> </a:t>
            </a:r>
            <a:r>
              <a:rPr lang="en-US" sz="1800" dirty="0" err="1">
                <a:latin typeface="+mn-lt"/>
              </a:rPr>
              <a:t>seyahat</a:t>
            </a:r>
            <a:r>
              <a:rPr lang="en-US" sz="1800" dirty="0">
                <a:latin typeface="+mn-lt"/>
              </a:rPr>
              <a:t> </a:t>
            </a:r>
            <a:r>
              <a:rPr lang="en-US" sz="1800" dirty="0" err="1">
                <a:latin typeface="+mn-lt"/>
              </a:rPr>
              <a:t>geçmişi</a:t>
            </a:r>
            <a:r>
              <a:rPr lang="en-US" sz="1800" dirty="0">
                <a:latin typeface="+mn-lt"/>
              </a:rPr>
              <a:t> </a:t>
            </a:r>
            <a:r>
              <a:rPr lang="en-US" sz="1800" dirty="0" err="1">
                <a:latin typeface="+mn-lt"/>
              </a:rPr>
              <a:t>dikkate</a:t>
            </a:r>
            <a:r>
              <a:rPr lang="en-US" sz="1800" dirty="0">
                <a:latin typeface="+mn-lt"/>
              </a:rPr>
              <a:t> </a:t>
            </a:r>
            <a:r>
              <a:rPr lang="en-US" sz="1800" dirty="0" err="1">
                <a:latin typeface="+mn-lt"/>
              </a:rPr>
              <a:t>alınmaksızın</a:t>
            </a:r>
            <a:r>
              <a:rPr lang="en-US" sz="1800" dirty="0">
                <a:latin typeface="+mn-lt"/>
              </a:rPr>
              <a:t>, </a:t>
            </a:r>
            <a:r>
              <a:rPr lang="tr-TR" sz="1800" dirty="0"/>
              <a:t>COVID-19</a:t>
            </a:r>
            <a:r>
              <a:rPr lang="en-US" sz="1800" dirty="0">
                <a:latin typeface="+mn-lt"/>
              </a:rPr>
              <a:t> </a:t>
            </a:r>
            <a:r>
              <a:rPr lang="en-US" sz="1800" dirty="0" err="1">
                <a:latin typeface="+mn-lt"/>
              </a:rPr>
              <a:t>enfeksiyonu</a:t>
            </a:r>
            <a:r>
              <a:rPr lang="en-US" sz="1800" dirty="0">
                <a:latin typeface="+mn-lt"/>
              </a:rPr>
              <a:t> </a:t>
            </a:r>
            <a:r>
              <a:rPr lang="en-US" sz="1800" dirty="0" err="1">
                <a:latin typeface="+mn-lt"/>
              </a:rPr>
              <a:t>hastalarının</a:t>
            </a:r>
            <a:r>
              <a:rPr lang="en-US" sz="1800" dirty="0">
                <a:latin typeface="+mn-lt"/>
              </a:rPr>
              <a:t> </a:t>
            </a:r>
            <a:r>
              <a:rPr lang="en-US" sz="1800" dirty="0" err="1">
                <a:latin typeface="+mn-lt"/>
              </a:rPr>
              <a:t>tedavi</a:t>
            </a:r>
            <a:r>
              <a:rPr lang="en-US" sz="1800" dirty="0">
                <a:latin typeface="+mn-lt"/>
              </a:rPr>
              <a:t> </a:t>
            </a:r>
            <a:r>
              <a:rPr lang="en-US" sz="1800" dirty="0" err="1">
                <a:latin typeface="+mn-lt"/>
              </a:rPr>
              <a:t>edildiği</a:t>
            </a:r>
            <a:r>
              <a:rPr lang="en-US" sz="1800" dirty="0">
                <a:latin typeface="+mn-lt"/>
              </a:rPr>
              <a:t> </a:t>
            </a:r>
            <a:r>
              <a:rPr lang="en-US" sz="1800" dirty="0" err="1">
                <a:latin typeface="+mn-lt"/>
              </a:rPr>
              <a:t>birimlerde</a:t>
            </a:r>
            <a:r>
              <a:rPr lang="en-US" sz="1800" dirty="0">
                <a:latin typeface="+mn-lt"/>
              </a:rPr>
              <a:t> </a:t>
            </a:r>
            <a:r>
              <a:rPr lang="en-US" sz="1800" dirty="0" err="1">
                <a:latin typeface="+mn-lt"/>
              </a:rPr>
              <a:t>görev</a:t>
            </a:r>
            <a:r>
              <a:rPr lang="en-US" sz="1800" dirty="0">
                <a:latin typeface="+mn-lt"/>
              </a:rPr>
              <a:t> </a:t>
            </a:r>
            <a:r>
              <a:rPr lang="en-US" sz="1800" dirty="0" err="1">
                <a:latin typeface="+mn-lt"/>
              </a:rPr>
              <a:t>yapan</a:t>
            </a:r>
            <a:r>
              <a:rPr lang="en-US" sz="1800" dirty="0">
                <a:latin typeface="+mn-lt"/>
              </a:rPr>
              <a:t> </a:t>
            </a:r>
            <a:r>
              <a:rPr lang="en-US" sz="1800" dirty="0" err="1">
                <a:latin typeface="+mn-lt"/>
              </a:rPr>
              <a:t>sağlık</a:t>
            </a:r>
            <a:r>
              <a:rPr lang="en-US" sz="1800" dirty="0">
                <a:latin typeface="+mn-lt"/>
              </a:rPr>
              <a:t> </a:t>
            </a:r>
            <a:r>
              <a:rPr lang="en-US" sz="1800" dirty="0" err="1">
                <a:latin typeface="+mn-lt"/>
              </a:rPr>
              <a:t>personeli</a:t>
            </a:r>
            <a:endParaRPr lang="tr-TR" sz="1800" dirty="0">
              <a:latin typeface="+mn-lt"/>
            </a:endParaRPr>
          </a:p>
        </p:txBody>
      </p:sp>
      <p:sp>
        <p:nvSpPr>
          <p:cNvPr id="10" name="Unvan 1">
            <a:extLst>
              <a:ext uri="{FF2B5EF4-FFF2-40B4-BE49-F238E27FC236}">
                <a16:creationId xmlns:a16="http://schemas.microsoft.com/office/drawing/2014/main" id="{4808D088-3023-4353-BCD5-BE97247FF28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Olası Vaka</a:t>
            </a:r>
          </a:p>
        </p:txBody>
      </p:sp>
    </p:spTree>
    <p:extLst>
      <p:ext uri="{BB962C8B-B14F-4D97-AF65-F5344CB8AC3E}">
        <p14:creationId xmlns:p14="http://schemas.microsoft.com/office/powerpoint/2010/main" val="94304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id="{B8D61129-4433-4876-9E90-F639FC792BFE}"/>
              </a:ext>
            </a:extLst>
          </p:cNvPr>
          <p:cNvSpPr>
            <a:spLocks noGrp="1"/>
          </p:cNvSpPr>
          <p:nvPr>
            <p:ph idx="1"/>
          </p:nvPr>
        </p:nvSpPr>
        <p:spPr>
          <a:xfrm>
            <a:off x="1564849" y="1423446"/>
            <a:ext cx="9304256" cy="5009021"/>
          </a:xfrm>
        </p:spPr>
        <p:txBody>
          <a:bodyPr>
            <a:normAutofit/>
          </a:bodyPr>
          <a:lstStyle/>
          <a:p>
            <a:pPr>
              <a:lnSpc>
                <a:spcPct val="120000"/>
              </a:lnSpc>
              <a:spcBef>
                <a:spcPts val="2400"/>
              </a:spcBef>
            </a:pPr>
            <a:r>
              <a:rPr lang="tr-TR" dirty="0">
                <a:latin typeface="+mn-lt"/>
              </a:rPr>
              <a:t>Olası vaka tanımına uygun hastada alınan numunelerde mevsimsel solunum yolu virüsü saptanması ya da bakteriyolojik etken saptanması, </a:t>
            </a:r>
            <a:r>
              <a:rPr lang="tr-TR" dirty="0"/>
              <a:t>COVID-19</a:t>
            </a:r>
            <a:r>
              <a:rPr lang="tr-TR" dirty="0">
                <a:latin typeface="+mn-lt"/>
              </a:rPr>
              <a:t> virüsü varlığını ekarte ettirmez.</a:t>
            </a:r>
          </a:p>
          <a:p>
            <a:pPr>
              <a:lnSpc>
                <a:spcPct val="120000"/>
              </a:lnSpc>
              <a:spcBef>
                <a:spcPts val="2400"/>
              </a:spcBef>
            </a:pPr>
            <a:r>
              <a:rPr lang="tr-TR" dirty="0">
                <a:latin typeface="+mn-lt"/>
              </a:rPr>
              <a:t>HCoV-229E, HCoV-OC43, HCoV-NL63 ve HKU1-CoV; mevsimsel solunum yolu virüsleri olup </a:t>
            </a:r>
            <a:r>
              <a:rPr lang="tr-TR" dirty="0"/>
              <a:t>COVID-19</a:t>
            </a:r>
            <a:r>
              <a:rPr lang="tr-TR" dirty="0">
                <a:latin typeface="+mn-lt"/>
              </a:rPr>
              <a:t>’dan farklıdır. </a:t>
            </a:r>
          </a:p>
        </p:txBody>
      </p:sp>
    </p:spTree>
    <p:extLst>
      <p:ext uri="{BB962C8B-B14F-4D97-AF65-F5344CB8AC3E}">
        <p14:creationId xmlns:p14="http://schemas.microsoft.com/office/powerpoint/2010/main" val="255881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6" name="İçerik Yer Tutucusu 2">
            <a:extLst>
              <a:ext uri="{FF2B5EF4-FFF2-40B4-BE49-F238E27FC236}">
                <a16:creationId xmlns:a16="http://schemas.microsoft.com/office/drawing/2014/main" id="{3EAAFE95-239D-4A7E-A656-B13122E7ABE2}"/>
              </a:ext>
            </a:extLst>
          </p:cNvPr>
          <p:cNvSpPr>
            <a:spLocks noGrp="1"/>
          </p:cNvSpPr>
          <p:nvPr>
            <p:ph idx="1"/>
          </p:nvPr>
        </p:nvSpPr>
        <p:spPr>
          <a:xfrm>
            <a:off x="2104543" y="2811352"/>
            <a:ext cx="7595638" cy="1487271"/>
          </a:xfrm>
        </p:spPr>
        <p:txBody>
          <a:bodyPr>
            <a:normAutofit/>
          </a:bodyPr>
          <a:lstStyle/>
          <a:p>
            <a:pPr marL="0" indent="0" algn="ctr">
              <a:buNone/>
            </a:pPr>
            <a:r>
              <a:rPr lang="tr-TR" sz="3200" dirty="0">
                <a:latin typeface="+mn-lt"/>
              </a:rPr>
              <a:t>Olası vaka tanımına uyan olgulardan moleküler yöntemlerle COVID-19 saptanan olgular</a:t>
            </a:r>
          </a:p>
        </p:txBody>
      </p:sp>
      <p:sp>
        <p:nvSpPr>
          <p:cNvPr id="8" name="Unvan 1">
            <a:extLst>
              <a:ext uri="{FF2B5EF4-FFF2-40B4-BE49-F238E27FC236}">
                <a16:creationId xmlns:a16="http://schemas.microsoft.com/office/drawing/2014/main" id="{EA514054-E2DC-486F-9DC2-0DF9D47ACF80}"/>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Kesin Vaka</a:t>
            </a:r>
          </a:p>
        </p:txBody>
      </p:sp>
    </p:spTree>
    <p:extLst>
      <p:ext uri="{BB962C8B-B14F-4D97-AF65-F5344CB8AC3E}">
        <p14:creationId xmlns:p14="http://schemas.microsoft.com/office/powerpoint/2010/main" val="415974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4BC038F6-89AA-4C02-BC96-C46D7E183D5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Vaka Takip Algoritması</a:t>
            </a:r>
          </a:p>
        </p:txBody>
      </p:sp>
      <p:pic>
        <p:nvPicPr>
          <p:cNvPr id="3" name="Resim 2">
            <a:extLst>
              <a:ext uri="{FF2B5EF4-FFF2-40B4-BE49-F238E27FC236}">
                <a16:creationId xmlns:a16="http://schemas.microsoft.com/office/drawing/2014/main" id="{6B1C5955-3B7B-45BD-94A9-4FAEAEEA2E05}"/>
              </a:ext>
            </a:extLst>
          </p:cNvPr>
          <p:cNvPicPr>
            <a:picLocks noChangeAspect="1"/>
          </p:cNvPicPr>
          <p:nvPr/>
        </p:nvPicPr>
        <p:blipFill rotWithShape="1">
          <a:blip r:embed="rId2"/>
          <a:srcRect l="18527" t="9149" r="34593" b="19904"/>
          <a:stretch/>
        </p:blipFill>
        <p:spPr>
          <a:xfrm>
            <a:off x="3531748" y="1061156"/>
            <a:ext cx="4668949" cy="5796843"/>
          </a:xfrm>
          <a:prstGeom prst="rect">
            <a:avLst/>
          </a:prstGeom>
        </p:spPr>
      </p:pic>
    </p:spTree>
    <p:extLst>
      <p:ext uri="{BB962C8B-B14F-4D97-AF65-F5344CB8AC3E}">
        <p14:creationId xmlns:p14="http://schemas.microsoft.com/office/powerpoint/2010/main" val="272087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grpSp>
        <p:nvGrpSpPr>
          <p:cNvPr id="3" name="Grup 2">
            <a:extLst>
              <a:ext uri="{FF2B5EF4-FFF2-40B4-BE49-F238E27FC236}">
                <a16:creationId xmlns:a16="http://schemas.microsoft.com/office/drawing/2014/main" id="{2B9F7702-AA62-4329-90DE-2BD2D9C64539}"/>
              </a:ext>
            </a:extLst>
          </p:cNvPr>
          <p:cNvGrpSpPr/>
          <p:nvPr/>
        </p:nvGrpSpPr>
        <p:grpSpPr>
          <a:xfrm>
            <a:off x="1168254" y="1135858"/>
            <a:ext cx="9855491" cy="5518940"/>
            <a:chOff x="1352550" y="1339060"/>
            <a:chExt cx="9855491" cy="5518940"/>
          </a:xfrm>
        </p:grpSpPr>
        <p:sp>
          <p:nvSpPr>
            <p:cNvPr id="4" name="AutoShape 159">
              <a:extLst>
                <a:ext uri="{FF2B5EF4-FFF2-40B4-BE49-F238E27FC236}">
                  <a16:creationId xmlns:a16="http://schemas.microsoft.com/office/drawing/2014/main" id="{B7D9915F-2266-4282-B05A-D4D37E352BB8}"/>
                </a:ext>
              </a:extLst>
            </p:cNvPr>
            <p:cNvSpPr>
              <a:spLocks noChangeArrowheads="1"/>
            </p:cNvSpPr>
            <p:nvPr/>
          </p:nvSpPr>
          <p:spPr bwMode="auto">
            <a:xfrm>
              <a:off x="1355320" y="1339060"/>
              <a:ext cx="8512580" cy="818195"/>
            </a:xfrm>
            <a:prstGeom prst="roundRect">
              <a:avLst>
                <a:gd name="adj" fmla="val 16667"/>
              </a:avLst>
            </a:prstGeom>
            <a:noFill/>
            <a:ln w="19050">
              <a:solidFill>
                <a:srgbClr val="000000"/>
              </a:solidFill>
              <a:round/>
              <a:headEnd/>
              <a:tailEnd/>
            </a:ln>
          </p:spPr>
          <p:txBody>
            <a:bodyPr rot="0" vert="horz" wrap="square" lIns="91440" tIns="45720" rIns="91440" bIns="45720" anchor="t" anchorCtr="0" upright="1">
              <a:noAutofit/>
            </a:bodyPr>
            <a:lstStyle/>
            <a:p>
              <a:pPr algn="ctr">
                <a:spcAft>
                  <a:spcPts val="0"/>
                </a:spcAft>
              </a:pPr>
              <a:r>
                <a:rPr lang="en-US" sz="1400" b="1" dirty="0">
                  <a:effectLst/>
                  <a:latin typeface="+mj-lt"/>
                  <a:ea typeface="Times New Roman" panose="02020603050405020304" pitchFamily="18" charset="0"/>
                  <a:cs typeface="Arial" panose="020B0604020202020204" pitchFamily="34" charset="0"/>
                </a:rPr>
                <a:t>OLASI VAKA </a:t>
              </a:r>
              <a:endParaRPr lang="tr-TR" sz="1400"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err="1">
                  <a:effectLst/>
                  <a:latin typeface="+mj-lt"/>
                  <a:ea typeface="Times New Roman" panose="02020603050405020304" pitchFamily="18" charset="0"/>
                  <a:cs typeface="Arial" panose="020B0604020202020204" pitchFamily="34" charset="0"/>
                </a:rPr>
                <a:t>Tanımlandığı</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anda</a:t>
              </a:r>
              <a:r>
                <a:rPr lang="en-US" sz="1400" dirty="0">
                  <a:effectLst/>
                  <a:latin typeface="+mj-lt"/>
                  <a:ea typeface="Times New Roman" panose="02020603050405020304" pitchFamily="18" charset="0"/>
                  <a:cs typeface="Arial" panose="020B0604020202020204" pitchFamily="34" charset="0"/>
                </a:rPr>
                <a:t> İl </a:t>
              </a:r>
              <a:r>
                <a:rPr lang="en-US" sz="1400" dirty="0" err="1">
                  <a:effectLst/>
                  <a:latin typeface="+mj-lt"/>
                  <a:ea typeface="Times New Roman" panose="02020603050405020304" pitchFamily="18" charset="0"/>
                  <a:cs typeface="Arial" panose="020B0604020202020204" pitchFamily="34" charset="0"/>
                </a:rPr>
                <a:t>Sağlık</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Müdürlüğü</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Bulaşıcı</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Hastalıklar</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Birimi</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bilgilendirilir</a:t>
              </a:r>
              <a:r>
                <a:rPr lang="en-US" sz="1400" dirty="0">
                  <a:effectLst/>
                  <a:latin typeface="+mj-lt"/>
                  <a:ea typeface="Times New Roman" panose="02020603050405020304" pitchFamily="18" charset="0"/>
                  <a:cs typeface="Arial" panose="020B0604020202020204" pitchFamily="34" charset="0"/>
                </a:rPr>
                <a:t>. </a:t>
              </a:r>
              <a:endParaRPr lang="tr-TR" sz="1400"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err="1">
                  <a:effectLst/>
                  <a:latin typeface="+mj-lt"/>
                  <a:ea typeface="Times New Roman" panose="02020603050405020304" pitchFamily="18" charset="0"/>
                  <a:cs typeface="Arial" panose="020B0604020202020204" pitchFamily="34" charset="0"/>
                </a:rPr>
                <a:t>Vakanın</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yönetimi</a:t>
              </a:r>
              <a:r>
                <a:rPr lang="en-US" sz="1400" dirty="0">
                  <a:effectLst/>
                  <a:latin typeface="+mj-lt"/>
                  <a:ea typeface="Times New Roman" panose="02020603050405020304" pitchFamily="18" charset="0"/>
                  <a:cs typeface="Arial" panose="020B0604020202020204" pitchFamily="34" charset="0"/>
                </a:rPr>
                <a:t> İl </a:t>
              </a:r>
              <a:r>
                <a:rPr lang="en-US" sz="1400" dirty="0" err="1">
                  <a:effectLst/>
                  <a:latin typeface="+mj-lt"/>
                  <a:ea typeface="Times New Roman" panose="02020603050405020304" pitchFamily="18" charset="0"/>
                  <a:cs typeface="Arial" panose="020B0604020202020204" pitchFamily="34" charset="0"/>
                </a:rPr>
                <a:t>Sağlık</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Müdürlüğü</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koordinasyonunda</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yürütülür</a:t>
              </a:r>
              <a:r>
                <a:rPr lang="en-US" sz="1400" dirty="0">
                  <a:effectLst/>
                  <a:latin typeface="+mj-lt"/>
                  <a:ea typeface="Times New Roman" panose="02020603050405020304" pitchFamily="18" charset="0"/>
                  <a:cs typeface="Arial" panose="020B0604020202020204" pitchFamily="34" charset="0"/>
                </a:rPr>
                <a:t>. </a:t>
              </a:r>
              <a:endParaRPr lang="tr-TR" sz="1400" dirty="0">
                <a:effectLst/>
                <a:latin typeface="+mj-lt"/>
                <a:ea typeface="Times New Roman" panose="02020603050405020304" pitchFamily="18" charset="0"/>
                <a:cs typeface="Arial" panose="020B0604020202020204" pitchFamily="34" charset="0"/>
              </a:endParaRPr>
            </a:p>
          </p:txBody>
        </p:sp>
        <p:sp>
          <p:nvSpPr>
            <p:cNvPr id="5" name="AutoShape 161">
              <a:extLst>
                <a:ext uri="{FF2B5EF4-FFF2-40B4-BE49-F238E27FC236}">
                  <a16:creationId xmlns:a16="http://schemas.microsoft.com/office/drawing/2014/main" id="{16AD92EB-6945-4F35-8CE2-87AEA0D33D53}"/>
                </a:ext>
              </a:extLst>
            </p:cNvPr>
            <p:cNvSpPr>
              <a:spLocks noChangeArrowheads="1"/>
            </p:cNvSpPr>
            <p:nvPr/>
          </p:nvSpPr>
          <p:spPr bwMode="auto">
            <a:xfrm>
              <a:off x="1352550" y="2292725"/>
              <a:ext cx="8515350" cy="4565275"/>
            </a:xfrm>
            <a:prstGeom prst="roundRect">
              <a:avLst>
                <a:gd name="adj" fmla="val 3664"/>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ffectLst/>
                  <a:ea typeface="Times New Roman" panose="02020603050405020304" pitchFamily="18" charset="0"/>
                  <a:cs typeface="Arial" panose="020B0604020202020204" pitchFamily="34" charset="0"/>
                </a:rPr>
                <a:t>SAĞLIK KURUMU</a:t>
              </a:r>
              <a:endParaRPr lang="tr-TR" b="1" dirty="0">
                <a:effectLst/>
                <a:ea typeface="Times New Roman" panose="02020603050405020304" pitchFamily="18"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ffectLst/>
                  <a:ea typeface="Segoe UI Symbol" panose="020B0502040204020203" pitchFamily="34" charset="0"/>
                  <a:cs typeface="Arial" panose="020B0604020202020204" pitchFamily="34" charset="0"/>
                </a:rPr>
                <a:t>Hastane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tarafından</a:t>
              </a:r>
              <a:r>
                <a:rPr lang="en-US" sz="1400" dirty="0">
                  <a:effectLst/>
                  <a:ea typeface="Segoe UI Symbol" panose="020B0502040204020203" pitchFamily="34" charset="0"/>
                  <a:cs typeface="Arial" panose="020B0604020202020204" pitchFamily="34" charset="0"/>
                </a:rPr>
                <a:t> İl </a:t>
              </a:r>
              <a:r>
                <a:rPr lang="en-US" sz="1400" dirty="0" err="1">
                  <a:effectLst/>
                  <a:ea typeface="Segoe UI Symbol" panose="020B0502040204020203" pitchFamily="34" charset="0"/>
                  <a:cs typeface="Arial" panose="020B0604020202020204" pitchFamily="34" charset="0"/>
                </a:rPr>
                <a:t>Sağlık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Müdürlüğü’ne</a:t>
              </a:r>
              <a:r>
                <a:rPr lang="en-US" sz="1400" dirty="0">
                  <a:effectLst/>
                  <a:ea typeface="Segoe UI Symbol" panose="020B0502040204020203" pitchFamily="34" charset="0"/>
                  <a:cs typeface="Arial" panose="020B0604020202020204" pitchFamily="34" charset="0"/>
                </a:rPr>
                <a:t> (İSM) </a:t>
              </a:r>
              <a:r>
                <a:rPr lang="en-US" sz="1400" dirty="0" err="1">
                  <a:effectLst/>
                  <a:ea typeface="Segoe UI Symbol" panose="020B0502040204020203" pitchFamily="34" charset="0"/>
                  <a:cs typeface="Arial" panose="020B0604020202020204" pitchFamily="34" charset="0"/>
                </a:rPr>
                <a:t>olası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vaka</a:t>
              </a:r>
              <a:r>
                <a:rPr lang="en-US" sz="1400" dirty="0">
                  <a:effectLst/>
                  <a:ea typeface="Segoe UI Symbol" panose="020B0502040204020203" pitchFamily="34" charset="0"/>
                  <a:cs typeface="Arial" panose="020B0604020202020204" pitchFamily="34" charset="0"/>
                </a:rPr>
                <a:t> en </a:t>
              </a:r>
              <a:r>
                <a:rPr lang="en-US" sz="1400" dirty="0" err="1">
                  <a:effectLst/>
                  <a:ea typeface="Segoe UI Symbol" panose="020B0502040204020203" pitchFamily="34" charset="0"/>
                  <a:cs typeface="Arial" panose="020B0604020202020204" pitchFamily="34" charset="0"/>
                </a:rPr>
                <a:t>hızlı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şekilde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ihbar</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edilir</a:t>
              </a:r>
              <a:r>
                <a:rPr lang="en-US" sz="1400" dirty="0">
                  <a:effectLst/>
                  <a:ea typeface="Segoe UI Symbol" panose="020B0502040204020203" pitchFamily="34" charset="0"/>
                  <a:cs typeface="Arial" panose="020B0604020202020204" pitchFamily="34" charset="0"/>
                </a:rPr>
                <a:t>. </a:t>
              </a:r>
              <a:endParaRPr lang="tr-TR" sz="14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ffectLst/>
                  <a:ea typeface="Segoe UI Symbol" panose="020B0502040204020203" pitchFamily="34" charset="0"/>
                  <a:cs typeface="Arial" panose="020B0604020202020204" pitchFamily="34" charset="0"/>
                </a:rPr>
                <a:t>Bildirim</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Bulaşıcı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Hastalıklar</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Bildirim</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Sistemi</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kapsamında</a:t>
              </a:r>
              <a:r>
                <a:rPr lang="en-US" sz="1400" dirty="0">
                  <a:effectLst/>
                  <a:ea typeface="Segoe UI Symbol" panose="020B0502040204020203" pitchFamily="34" charset="0"/>
                  <a:cs typeface="Arial" panose="020B0604020202020204" pitchFamily="34" charset="0"/>
                </a:rPr>
                <a:t> U07.3 ICD 10 </a:t>
              </a:r>
              <a:r>
                <a:rPr lang="en-US" sz="1400" dirty="0" err="1">
                  <a:effectLst/>
                  <a:ea typeface="Segoe UI Symbol" panose="020B0502040204020203" pitchFamily="34" charset="0"/>
                  <a:cs typeface="Arial" panose="020B0604020202020204" pitchFamily="34" charset="0"/>
                </a:rPr>
                <a:t>tanı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kodu</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kullanılarak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yapılır</a:t>
              </a:r>
              <a:r>
                <a:rPr lang="en-US" sz="1400" dirty="0">
                  <a:effectLst/>
                  <a:ea typeface="Segoe UI Symbol" panose="020B0502040204020203" pitchFamily="34" charset="0"/>
                  <a:cs typeface="Arial" panose="020B0604020202020204" pitchFamily="34" charset="0"/>
                </a:rPr>
                <a:t>.</a:t>
              </a:r>
              <a:endParaRPr lang="tr-TR" sz="14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ffectLst/>
                  <a:ea typeface="Segoe UI Symbol" panose="020B0502040204020203" pitchFamily="34" charset="0"/>
                  <a:cs typeface="Arial" panose="020B0604020202020204" pitchFamily="34" charset="0"/>
                </a:rPr>
                <a:t>Hastaya</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standart</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temas</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ve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damlacık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korunma</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önlemleri</a:t>
              </a:r>
              <a:r>
                <a:rPr lang="en-US" sz="1400" spc="-65"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alınırarak</a:t>
              </a:r>
              <a:r>
                <a:rPr lang="en-US" sz="1400" dirty="0">
                  <a:effectLst/>
                  <a:ea typeface="Segoe UI Symbol" panose="020B0502040204020203" pitchFamily="34" charset="0"/>
                  <a:cs typeface="Arial" panose="020B0604020202020204" pitchFamily="34" charset="0"/>
                </a:rPr>
                <a:t>, hasta </a:t>
              </a:r>
              <a:r>
                <a:rPr lang="en-US" sz="1400" dirty="0" err="1">
                  <a:effectLst/>
                  <a:ea typeface="Segoe UI Symbol" panose="020B0502040204020203" pitchFamily="34" charset="0"/>
                  <a:cs typeface="Arial" panose="020B0604020202020204" pitchFamily="34" charset="0"/>
                </a:rPr>
                <a:t>tek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kişilik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odada</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numune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sonuçları</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çıkana</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kadar</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izole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edilir</a:t>
              </a:r>
              <a:r>
                <a:rPr lang="en-US" sz="1400" dirty="0">
                  <a:effectLst/>
                  <a:ea typeface="Segoe UI Symbol" panose="020B0502040204020203" pitchFamily="34" charset="0"/>
                  <a:cs typeface="Arial" panose="020B0604020202020204" pitchFamily="34" charset="0"/>
                </a:rPr>
                <a:t>.</a:t>
              </a:r>
              <a:endParaRPr lang="tr-TR" sz="14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a:effectLst/>
                  <a:ea typeface="Segoe UI Symbol" panose="020B0502040204020203" pitchFamily="34" charset="0"/>
                  <a:cs typeface="Arial" panose="020B0604020202020204" pitchFamily="34" charset="0"/>
                </a:rPr>
                <a:t>Uygun </a:t>
              </a:r>
              <a:r>
                <a:rPr lang="en-US" sz="1400" dirty="0" err="1">
                  <a:effectLst/>
                  <a:ea typeface="Segoe UI Symbol" panose="020B0502040204020203" pitchFamily="34" charset="0"/>
                  <a:cs typeface="Arial" panose="020B0604020202020204" pitchFamily="34" charset="0"/>
                </a:rPr>
                <a:t>numune</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alınarak</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uygun</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şartlarda</a:t>
              </a:r>
              <a:r>
                <a:rPr lang="en-US" sz="1400" spc="-5" dirty="0">
                  <a:effectLst/>
                  <a:ea typeface="Segoe UI Symbol" panose="020B0502040204020203" pitchFamily="34" charset="0"/>
                  <a:cs typeface="Arial" panose="020B0604020202020204" pitchFamily="34" charset="0"/>
                </a:rPr>
                <a:t> </a:t>
              </a:r>
              <a:r>
                <a:rPr lang="en-US" sz="1400" dirty="0">
                  <a:effectLst/>
                  <a:ea typeface="Segoe UI Symbol" panose="020B0502040204020203" pitchFamily="34" charset="0"/>
                  <a:cs typeface="Arial" panose="020B0604020202020204" pitchFamily="34" charset="0"/>
                </a:rPr>
                <a:t>saklanır.*</a:t>
              </a:r>
              <a:endParaRPr lang="tr-TR" sz="14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tr-TR" sz="1400" dirty="0">
                  <a:effectLst/>
                  <a:ea typeface="Segoe UI Symbol" panose="020B0502040204020203" pitchFamily="34" charset="0"/>
                  <a:cs typeface="Arial" panose="020B0604020202020204" pitchFamily="34" charset="0"/>
                </a:rPr>
                <a:t>CO</a:t>
              </a:r>
              <a:r>
                <a:rPr lang="en-US" sz="1400" dirty="0">
                  <a:effectLst/>
                  <a:ea typeface="Segoe UI Symbol" panose="020B0502040204020203" pitchFamily="34" charset="0"/>
                  <a:cs typeface="Arial" panose="020B0604020202020204" pitchFamily="34" charset="0"/>
                </a:rPr>
                <a:t>V</a:t>
              </a:r>
              <a:r>
                <a:rPr lang="tr-TR" sz="1400" dirty="0">
                  <a:effectLst/>
                  <a:ea typeface="Segoe UI Symbol" panose="020B0502040204020203" pitchFamily="34" charset="0"/>
                  <a:cs typeface="Arial" panose="020B0604020202020204" pitchFamily="34" charset="0"/>
                </a:rPr>
                <a:t>ID-19</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Vaka</a:t>
              </a:r>
              <a:r>
                <a:rPr lang="en-US" sz="1400" dirty="0">
                  <a:effectLst/>
                  <a:ea typeface="Segoe UI Symbol" panose="020B0502040204020203" pitchFamily="34" charset="0"/>
                  <a:cs typeface="Arial" panose="020B0604020202020204" pitchFamily="34" charset="0"/>
                </a:rPr>
                <a:t> Bilgi </a:t>
              </a:r>
              <a:r>
                <a:rPr lang="en-US" sz="1400" dirty="0" err="1">
                  <a:effectLst/>
                  <a:ea typeface="Segoe UI Symbol" panose="020B0502040204020203" pitchFamily="34" charset="0"/>
                  <a:cs typeface="Arial" panose="020B0604020202020204" pitchFamily="34" charset="0"/>
                </a:rPr>
                <a:t>Formu</a:t>
              </a:r>
              <a:r>
                <a:rPr lang="en-US" sz="1400" dirty="0">
                  <a:effectLst/>
                  <a:ea typeface="Segoe UI Symbol" panose="020B0502040204020203" pitchFamily="34" charset="0"/>
                  <a:cs typeface="Arial" panose="020B0604020202020204" pitchFamily="34" charset="0"/>
                </a:rPr>
                <a:t> </a:t>
              </a:r>
              <a:r>
                <a:rPr lang="en-US" sz="1400" dirty="0" err="1">
                  <a:effectLst/>
                  <a:ea typeface="Segoe UI Symbol" panose="020B0502040204020203" pitchFamily="34" charset="0"/>
                  <a:cs typeface="Arial" panose="020B0604020202020204" pitchFamily="34" charset="0"/>
                </a:rPr>
                <a:t>doldurulur</a:t>
              </a:r>
              <a:r>
                <a:rPr lang="en-US" sz="1400" dirty="0">
                  <a:effectLst/>
                  <a:ea typeface="Segoe UI Symbol" panose="020B0502040204020203" pitchFamily="34" charset="0"/>
                  <a:cs typeface="Arial" panose="020B0604020202020204" pitchFamily="34" charset="0"/>
                </a:rPr>
                <a:t> (Form </a:t>
              </a:r>
              <a:r>
                <a:rPr lang="en-US" sz="1400" dirty="0" err="1">
                  <a:effectLst/>
                  <a:ea typeface="Segoe UI Symbol" panose="020B0502040204020203" pitchFamily="34" charset="0"/>
                  <a:cs typeface="Arial" panose="020B0604020202020204" pitchFamily="34" charset="0"/>
                </a:rPr>
                <a:t>İZCİ’ye</a:t>
              </a:r>
              <a:r>
                <a:rPr lang="en-US" sz="1400" dirty="0">
                  <a:effectLst/>
                  <a:ea typeface="Segoe UI Symbol" panose="020B0502040204020203" pitchFamily="34" charset="0"/>
                  <a:cs typeface="Arial" panose="020B0604020202020204" pitchFamily="34" charset="0"/>
                </a:rPr>
                <a:t> de </a:t>
              </a:r>
              <a:r>
                <a:rPr lang="en-US" sz="1400" dirty="0" err="1">
                  <a:effectLst/>
                  <a:ea typeface="Segoe UI Symbol" panose="020B0502040204020203" pitchFamily="34" charset="0"/>
                  <a:cs typeface="Arial" panose="020B0604020202020204" pitchFamily="34" charset="0"/>
                </a:rPr>
                <a:t>girilir</a:t>
              </a:r>
              <a:r>
                <a:rPr lang="en-US" sz="1400" dirty="0">
                  <a:effectLst/>
                  <a:ea typeface="Segoe UI Symbol" panose="020B0502040204020203" pitchFamily="34" charset="0"/>
                  <a:cs typeface="Arial" panose="020B0604020202020204" pitchFamily="34" charset="0"/>
                </a:rPr>
                <a:t>).</a:t>
              </a:r>
              <a:endParaRPr lang="tr-TR" sz="1400" dirty="0">
                <a:effectLst/>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400" dirty="0">
                  <a:ea typeface="Segoe UI Symbol" panose="020B0502040204020203" pitchFamily="34" charset="0"/>
                  <a:cs typeface="Arial" panose="020B0604020202020204" pitchFamily="34" charset="0"/>
                </a:rPr>
                <a:t>Form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ivedilikle</a:t>
              </a:r>
              <a:r>
                <a:rPr lang="en-US" sz="1400" dirty="0">
                  <a:ea typeface="Segoe UI Symbol" panose="020B0502040204020203" pitchFamily="34" charset="0"/>
                  <a:cs typeface="Arial" panose="020B0604020202020204" pitchFamily="34" charset="0"/>
                </a:rPr>
                <a:t> İl </a:t>
              </a:r>
              <a:r>
                <a:rPr lang="en-US" sz="1400" dirty="0" err="1">
                  <a:ea typeface="Segoe UI Symbol" panose="020B0502040204020203" pitchFamily="34" charset="0"/>
                  <a:cs typeface="Arial" panose="020B0604020202020204" pitchFamily="34" charset="0"/>
                </a:rPr>
                <a:t>Sağlık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Müdürlüğü’ne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ulaştırılır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Olası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multidisipliner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şartlara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sahip</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hastanelerde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takip</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edilir</a:t>
              </a:r>
              <a:r>
                <a:rPr lang="en-US" sz="1400" dirty="0">
                  <a:ea typeface="Segoe UI Symbol" panose="020B0502040204020203" pitchFamily="34" charset="0"/>
                  <a:cs typeface="Arial" panose="020B0604020202020204" pitchFamily="34" charset="0"/>
                </a:rPr>
                <a:t>. </a:t>
              </a:r>
              <a:endParaRPr lang="tr-TR" sz="14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Kesinleşen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olgulardan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Ağır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Akut</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Solunum</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Yolu</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Enfeksiyonları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olguları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vakanın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bulunduğu</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ildeki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belirlenmiş</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hastanelerde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takip</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edilir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Kesinleşen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olgulardan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yoğun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bakım</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ihtiyacı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veya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entübe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hastalar</a:t>
              </a:r>
              <a:r>
                <a:rPr lang="en-US" sz="1400" dirty="0">
                  <a:ea typeface="Segoe UI Symbol" panose="020B0502040204020203" pitchFamily="34" charset="0"/>
                  <a:cs typeface="Arial" panose="020B0604020202020204" pitchFamily="34" charset="0"/>
                </a:rPr>
                <a:t> 3. </a:t>
              </a:r>
              <a:r>
                <a:rPr lang="en-US" sz="1400" dirty="0" err="1">
                  <a:ea typeface="Segoe UI Symbol" panose="020B0502040204020203" pitchFamily="34" charset="0"/>
                  <a:cs typeface="Arial" panose="020B0604020202020204" pitchFamily="34" charset="0"/>
                </a:rPr>
                <a:t>düzey</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yoğun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bakım</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ünitelerinde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standart</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olarak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bulunan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izolasyon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odalarında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takip</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edilir</a:t>
              </a:r>
              <a:r>
                <a:rPr lang="en-US" dirty="0"/>
                <a:t>.</a:t>
              </a:r>
              <a:endParaRPr lang="tr-TR" dirty="0"/>
            </a:p>
          </p:txBody>
        </p:sp>
        <p:sp>
          <p:nvSpPr>
            <p:cNvPr id="6" name="AutoShape 164">
              <a:extLst>
                <a:ext uri="{FF2B5EF4-FFF2-40B4-BE49-F238E27FC236}">
                  <a16:creationId xmlns:a16="http://schemas.microsoft.com/office/drawing/2014/main" id="{AC482641-8FDF-4634-890A-3725EB36D31D}"/>
                </a:ext>
              </a:extLst>
            </p:cNvPr>
            <p:cNvSpPr>
              <a:spLocks noChangeArrowheads="1"/>
            </p:cNvSpPr>
            <p:nvPr/>
          </p:nvSpPr>
          <p:spPr bwMode="auto">
            <a:xfrm>
              <a:off x="10282936" y="2075374"/>
              <a:ext cx="925105" cy="4500134"/>
            </a:xfrm>
            <a:prstGeom prst="roundRect">
              <a:avLst>
                <a:gd name="adj" fmla="val 16667"/>
              </a:avLst>
            </a:prstGeom>
            <a:noFill/>
            <a:ln w="19050">
              <a:solidFill>
                <a:srgbClr val="000000"/>
              </a:solidFill>
              <a:round/>
              <a:headEnd/>
              <a:tailEnd/>
            </a:ln>
          </p:spPr>
          <p:txBody>
            <a:bodyPr rot="0" vert="vert270" wrap="square" lIns="91440" tIns="45720" rIns="91440" bIns="45720" anchor="t" anchorCtr="0" upright="1">
              <a:noAutofit/>
            </a:bodyPr>
            <a:lstStyle/>
            <a:p>
              <a:pPr algn="ctr">
                <a:spcAft>
                  <a:spcPts val="0"/>
                </a:spcAft>
              </a:pPr>
              <a:r>
                <a:rPr lang="en-US" sz="1400" b="1" dirty="0">
                  <a:effectLst/>
                  <a:latin typeface="+mj-lt"/>
                  <a:ea typeface="Times New Roman" panose="02020603050405020304" pitchFamily="18" charset="0"/>
                  <a:cs typeface="Arial" panose="020B0604020202020204" pitchFamily="34" charset="0"/>
                </a:rPr>
                <a:t>HALK SAĞLIĞI GENEL MÜDÜRLÜĞÜ BULAŞICI HASTALIKLAR DAİRESİ BAŞKANLIĞI</a:t>
              </a:r>
              <a:endParaRPr lang="tr-TR" sz="1400" b="1"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a:effectLst/>
                  <a:latin typeface="+mj-lt"/>
                  <a:ea typeface="Times New Roman" panose="02020603050405020304" pitchFamily="18" charset="0"/>
                  <a:cs typeface="Arial" panose="020B0604020202020204" pitchFamily="34" charset="0"/>
                </a:rPr>
                <a:t>    e-</a:t>
              </a:r>
              <a:r>
                <a:rPr lang="en-US" sz="1400" dirty="0" err="1">
                  <a:effectLst/>
                  <a:latin typeface="+mj-lt"/>
                  <a:ea typeface="Times New Roman" panose="02020603050405020304" pitchFamily="18" charset="0"/>
                  <a:cs typeface="Arial" panose="020B0604020202020204" pitchFamily="34" charset="0"/>
                </a:rPr>
                <a:t>posta</a:t>
              </a:r>
              <a:r>
                <a:rPr lang="en-US" sz="1400" dirty="0">
                  <a:effectLst/>
                  <a:latin typeface="+mj-lt"/>
                  <a:ea typeface="Times New Roman" panose="02020603050405020304" pitchFamily="18" charset="0"/>
                  <a:cs typeface="Arial" panose="020B0604020202020204" pitchFamily="34" charset="0"/>
                </a:rPr>
                <a:t>: hsgm.bulasici@saglik.gov.tr</a:t>
              </a:r>
              <a:endParaRPr lang="tr-TR" sz="1400" dirty="0">
                <a:effectLst/>
                <a:latin typeface="+mj-lt"/>
                <a:ea typeface="Times New Roman" panose="02020603050405020304" pitchFamily="18" charset="0"/>
                <a:cs typeface="Arial" panose="020B0604020202020204" pitchFamily="34" charset="0"/>
              </a:endParaRPr>
            </a:p>
          </p:txBody>
        </p:sp>
        <p:sp>
          <p:nvSpPr>
            <p:cNvPr id="8" name="AutoShape 160">
              <a:extLst>
                <a:ext uri="{FF2B5EF4-FFF2-40B4-BE49-F238E27FC236}">
                  <a16:creationId xmlns:a16="http://schemas.microsoft.com/office/drawing/2014/main" id="{FA1700F6-31EA-46F8-9CA0-E6EB2B83A38E}"/>
                </a:ext>
              </a:extLst>
            </p:cNvPr>
            <p:cNvSpPr>
              <a:spLocks noChangeArrowheads="1"/>
            </p:cNvSpPr>
            <p:nvPr/>
          </p:nvSpPr>
          <p:spPr bwMode="auto">
            <a:xfrm>
              <a:off x="5335087" y="2124136"/>
              <a:ext cx="146219" cy="201781"/>
            </a:xfrm>
            <a:prstGeom prst="downArrow">
              <a:avLst>
                <a:gd name="adj1" fmla="val 50000"/>
                <a:gd name="adj2" fmla="val 35156"/>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06023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grpSp>
        <p:nvGrpSpPr>
          <p:cNvPr id="3" name="Grup 2">
            <a:extLst>
              <a:ext uri="{FF2B5EF4-FFF2-40B4-BE49-F238E27FC236}">
                <a16:creationId xmlns:a16="http://schemas.microsoft.com/office/drawing/2014/main" id="{14231AD1-44DD-46B6-8198-8BE6D8E2DD4F}"/>
              </a:ext>
            </a:extLst>
          </p:cNvPr>
          <p:cNvGrpSpPr/>
          <p:nvPr/>
        </p:nvGrpSpPr>
        <p:grpSpPr>
          <a:xfrm>
            <a:off x="1168254" y="1486716"/>
            <a:ext cx="9855491" cy="5167761"/>
            <a:chOff x="1352550" y="1407747"/>
            <a:chExt cx="9855491" cy="5167761"/>
          </a:xfrm>
        </p:grpSpPr>
        <p:sp>
          <p:nvSpPr>
            <p:cNvPr id="5" name="AutoShape 161">
              <a:extLst>
                <a:ext uri="{FF2B5EF4-FFF2-40B4-BE49-F238E27FC236}">
                  <a16:creationId xmlns:a16="http://schemas.microsoft.com/office/drawing/2014/main" id="{7F33918D-5705-4055-B2E2-292D1E816D15}"/>
                </a:ext>
              </a:extLst>
            </p:cNvPr>
            <p:cNvSpPr>
              <a:spLocks noChangeArrowheads="1"/>
            </p:cNvSpPr>
            <p:nvPr/>
          </p:nvSpPr>
          <p:spPr bwMode="auto">
            <a:xfrm>
              <a:off x="1352550" y="1407747"/>
              <a:ext cx="8515350" cy="3401319"/>
            </a:xfrm>
            <a:prstGeom prst="roundRect">
              <a:avLst>
                <a:gd name="adj" fmla="val 6458"/>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a typeface="Times New Roman" panose="02020603050405020304" pitchFamily="18" charset="0"/>
                  <a:cs typeface="Arial" panose="020B0604020202020204" pitchFamily="34" charset="0"/>
                </a:rPr>
                <a:t>İL SAĞLIK MÜDÜRLÜĞÜ</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Halk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Sağlığı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Genel</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Müdürlüğü</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Ulusal</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Viroloji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Laboratuvarına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Bulaşıcı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Hastalıklar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Dairesi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Başkanlığı’na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telefonla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bilgi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verildikten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sonra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formun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nüshası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Ulusal</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Viroloji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Laboratuvarına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kısa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sürede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ulaştırılır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Formun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nüshası</a:t>
              </a:r>
              <a:r>
                <a:rPr lang="en-US" sz="1400" dirty="0">
                  <a:ea typeface="Segoe UI Symbol" panose="020B0502040204020203" pitchFamily="34" charset="0"/>
                  <a:cs typeface="Arial" panose="020B0604020202020204" pitchFamily="34" charset="0"/>
                </a:rPr>
                <a:t> e-</a:t>
              </a:r>
              <a:r>
                <a:rPr lang="en-US" sz="1400" dirty="0" err="1">
                  <a:ea typeface="Segoe UI Symbol" panose="020B0502040204020203" pitchFamily="34" charset="0"/>
                  <a:cs typeface="Arial" panose="020B0604020202020204" pitchFamily="34" charset="0"/>
                </a:rPr>
                <a:t>posta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Bulaşıcı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Hastalıklar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Dairesi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Başkanlığı’na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gönderilir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İZCİ’ye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gelen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bildirimi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ilgili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süreçler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sürdürülür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Vaka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kümelenmesi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şüphesinde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arasında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epidemiyolojik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bağlantı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araştırılır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a:ea typeface="Segoe UI Symbol" panose="020B0502040204020203" pitchFamily="34" charset="0"/>
                  <a:cs typeface="Arial" panose="020B0604020202020204" pitchFamily="34" charset="0"/>
                </a:rPr>
                <a:t>HSGM </a:t>
              </a:r>
              <a:r>
                <a:rPr lang="en-US" sz="1400" dirty="0" err="1">
                  <a:ea typeface="Segoe UI Symbol" panose="020B0502040204020203" pitchFamily="34" charset="0"/>
                  <a:cs typeface="Arial" panose="020B0604020202020204" pitchFamily="34" charset="0"/>
                </a:rPr>
                <a:t>Resmi</a:t>
              </a:r>
              <a:r>
                <a:rPr lang="en-US" sz="1400" dirty="0">
                  <a:ea typeface="Segoe UI Symbol" panose="020B0502040204020203" pitchFamily="34" charset="0"/>
                  <a:cs typeface="Arial" panose="020B0604020202020204" pitchFamily="34" charset="0"/>
                </a:rPr>
                <a:t> İnternet </a:t>
              </a:r>
              <a:r>
                <a:rPr lang="en-US" sz="1400" dirty="0" err="1">
                  <a:ea typeface="Segoe UI Symbol" panose="020B0502040204020203" pitchFamily="34" charset="0"/>
                  <a:cs typeface="Arial" panose="020B0604020202020204" pitchFamily="34" charset="0"/>
                </a:rPr>
                <a:t>Sayfasında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yer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alan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Temaslı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izlem</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formu</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vakanın</a:t>
              </a:r>
              <a:r>
                <a:rPr lang="en-US" sz="1400" dirty="0">
                  <a:ea typeface="Segoe UI Symbol" panose="020B0502040204020203" pitchFamily="34" charset="0"/>
                  <a:cs typeface="Arial" panose="020B0604020202020204" pitchFamily="34" charset="0"/>
                </a:rPr>
                <a:t> her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temaslısı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için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ayrı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ayrı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doldurulur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Referans</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Laboratuvarı’ndan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alınan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sonuçları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Sağlık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Kurumları’na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iletilir</a:t>
              </a:r>
              <a:r>
                <a:rPr lang="en-US" sz="1400" dirty="0">
                  <a:ea typeface="Segoe UI Symbol" panose="020B0502040204020203" pitchFamily="34" charset="0"/>
                  <a:cs typeface="Arial" panose="020B0604020202020204" pitchFamily="34" charset="0"/>
                </a:rPr>
                <a:t>.</a:t>
              </a:r>
            </a:p>
          </p:txBody>
        </p:sp>
        <p:sp>
          <p:nvSpPr>
            <p:cNvPr id="6" name="AutoShape 164">
              <a:extLst>
                <a:ext uri="{FF2B5EF4-FFF2-40B4-BE49-F238E27FC236}">
                  <a16:creationId xmlns:a16="http://schemas.microsoft.com/office/drawing/2014/main" id="{880772CF-C157-4B4F-9062-CC886DBAC9A2}"/>
                </a:ext>
              </a:extLst>
            </p:cNvPr>
            <p:cNvSpPr>
              <a:spLocks noChangeArrowheads="1"/>
            </p:cNvSpPr>
            <p:nvPr/>
          </p:nvSpPr>
          <p:spPr bwMode="auto">
            <a:xfrm>
              <a:off x="10282936" y="1532450"/>
              <a:ext cx="925105" cy="5043058"/>
            </a:xfrm>
            <a:prstGeom prst="roundRect">
              <a:avLst>
                <a:gd name="adj" fmla="val 16667"/>
              </a:avLst>
            </a:prstGeom>
            <a:noFill/>
            <a:ln w="19050">
              <a:solidFill>
                <a:srgbClr val="000000"/>
              </a:solidFill>
              <a:round/>
              <a:headEnd/>
              <a:tailEnd/>
            </a:ln>
          </p:spPr>
          <p:txBody>
            <a:bodyPr rot="0" vert="vert270" wrap="square" lIns="91440" tIns="45720" rIns="91440" bIns="45720" anchor="t" anchorCtr="0" upright="1">
              <a:noAutofit/>
            </a:bodyPr>
            <a:lstStyle/>
            <a:p>
              <a:pPr algn="ctr">
                <a:spcAft>
                  <a:spcPts val="0"/>
                </a:spcAft>
              </a:pPr>
              <a:r>
                <a:rPr lang="en-US" sz="1400" b="1" dirty="0">
                  <a:effectLst/>
                  <a:latin typeface="+mj-lt"/>
                  <a:ea typeface="Times New Roman" panose="02020603050405020304" pitchFamily="18" charset="0"/>
                  <a:cs typeface="Arial" panose="020B0604020202020204" pitchFamily="34" charset="0"/>
                </a:rPr>
                <a:t>HALK SAĞLIĞI GENEL MÜDÜRLÜĞÜ BULAŞICI HASTALIKLAR DAİRESİ BAŞKANLIĞI</a:t>
              </a:r>
              <a:endParaRPr lang="tr-TR" sz="1400" b="1"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a:effectLst/>
                  <a:latin typeface="+mj-lt"/>
                  <a:ea typeface="Times New Roman" panose="02020603050405020304" pitchFamily="18" charset="0"/>
                  <a:cs typeface="Arial" panose="020B0604020202020204" pitchFamily="34" charset="0"/>
                </a:rPr>
                <a:t>    e-</a:t>
              </a:r>
              <a:r>
                <a:rPr lang="en-US" sz="1400" dirty="0" err="1">
                  <a:effectLst/>
                  <a:latin typeface="+mj-lt"/>
                  <a:ea typeface="Times New Roman" panose="02020603050405020304" pitchFamily="18" charset="0"/>
                  <a:cs typeface="Arial" panose="020B0604020202020204" pitchFamily="34" charset="0"/>
                </a:rPr>
                <a:t>posta</a:t>
              </a:r>
              <a:r>
                <a:rPr lang="en-US" sz="1400" dirty="0">
                  <a:effectLst/>
                  <a:latin typeface="+mj-lt"/>
                  <a:ea typeface="Times New Roman" panose="02020603050405020304" pitchFamily="18" charset="0"/>
                  <a:cs typeface="Arial" panose="020B0604020202020204" pitchFamily="34" charset="0"/>
                </a:rPr>
                <a:t>: hsgm.bulasici@saglik.gov.tr</a:t>
              </a:r>
              <a:endParaRPr lang="tr-TR" sz="1400" dirty="0">
                <a:effectLst/>
                <a:latin typeface="+mj-lt"/>
                <a:ea typeface="Times New Roman" panose="02020603050405020304" pitchFamily="18" charset="0"/>
                <a:cs typeface="Arial" panose="020B0604020202020204" pitchFamily="34" charset="0"/>
              </a:endParaRPr>
            </a:p>
          </p:txBody>
        </p:sp>
        <p:sp>
          <p:nvSpPr>
            <p:cNvPr id="7" name="AutoShape 170">
              <a:extLst>
                <a:ext uri="{FF2B5EF4-FFF2-40B4-BE49-F238E27FC236}">
                  <a16:creationId xmlns:a16="http://schemas.microsoft.com/office/drawing/2014/main" id="{808A98BE-4B62-41FE-B359-113712456BB8}"/>
                </a:ext>
              </a:extLst>
            </p:cNvPr>
            <p:cNvSpPr>
              <a:spLocks noChangeArrowheads="1"/>
            </p:cNvSpPr>
            <p:nvPr/>
          </p:nvSpPr>
          <p:spPr bwMode="auto">
            <a:xfrm>
              <a:off x="9953386" y="3007095"/>
              <a:ext cx="244063" cy="118833"/>
            </a:xfrm>
            <a:prstGeom prst="rightArrow">
              <a:avLst>
                <a:gd name="adj1" fmla="val 50000"/>
                <a:gd name="adj2" fmla="val 52258"/>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000" dirty="0">
                <a:latin typeface="Arial" panose="020B0604020202020204" pitchFamily="34" charset="0"/>
                <a:cs typeface="Arial" panose="020B0604020202020204" pitchFamily="34" charset="0"/>
              </a:endParaRPr>
            </a:p>
          </p:txBody>
        </p:sp>
        <p:sp>
          <p:nvSpPr>
            <p:cNvPr id="9" name="AutoShape 161">
              <a:extLst>
                <a:ext uri="{FF2B5EF4-FFF2-40B4-BE49-F238E27FC236}">
                  <a16:creationId xmlns:a16="http://schemas.microsoft.com/office/drawing/2014/main" id="{E7352760-81F4-4919-8450-5695F8383A50}"/>
                </a:ext>
              </a:extLst>
            </p:cNvPr>
            <p:cNvSpPr>
              <a:spLocks noChangeArrowheads="1"/>
            </p:cNvSpPr>
            <p:nvPr/>
          </p:nvSpPr>
          <p:spPr bwMode="auto">
            <a:xfrm>
              <a:off x="1352550" y="5029200"/>
              <a:ext cx="8515350" cy="1546308"/>
            </a:xfrm>
            <a:prstGeom prst="roundRect">
              <a:avLst>
                <a:gd name="adj" fmla="val 12904"/>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a typeface="Times New Roman" panose="02020603050405020304" pitchFamily="18" charset="0"/>
                  <a:cs typeface="Arial" panose="020B0604020202020204" pitchFamily="34" charset="0"/>
                </a:rPr>
                <a:t>REFERANS LABORATUVARLARI</a:t>
              </a:r>
            </a:p>
            <a:p>
              <a:pPr algn="ctr">
                <a:spcBef>
                  <a:spcPts val="1200"/>
                </a:spcBef>
                <a:buSzPts val="1200"/>
                <a:tabLst>
                  <a:tab pos="841375" algn="l"/>
                  <a:tab pos="842010" algn="l"/>
                </a:tabLst>
              </a:pPr>
              <a:r>
                <a:rPr lang="en-US" sz="1400" dirty="0">
                  <a:ea typeface="Segoe UI Symbol" panose="020B0502040204020203" pitchFamily="34" charset="0"/>
                  <a:cs typeface="Arial" panose="020B0604020202020204" pitchFamily="34" charset="0"/>
                </a:rPr>
                <a:t>İSM </a:t>
              </a:r>
              <a:r>
                <a:rPr lang="en-US" sz="1400" dirty="0" err="1">
                  <a:ea typeface="Segoe UI Symbol" panose="020B0502040204020203" pitchFamily="34" charset="0"/>
                  <a:cs typeface="Arial" panose="020B0604020202020204" pitchFamily="34" charset="0"/>
                </a:rPr>
                <a:t>tarafından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iletilen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numuneler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analiz</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Sonuçlar</a:t>
              </a:r>
              <a:r>
                <a:rPr lang="en-US" sz="1400" dirty="0">
                  <a:ea typeface="Segoe UI Symbol" panose="020B0502040204020203" pitchFamily="34" charset="0"/>
                  <a:cs typeface="Arial" panose="020B0604020202020204" pitchFamily="34" charset="0"/>
                </a:rPr>
                <a:t> İSM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Bulaşıcı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Hastalıklar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Dairesi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Başkanlığı’na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bildirilir</a:t>
              </a:r>
              <a:r>
                <a:rPr lang="tr-TR" sz="1400" dirty="0">
                  <a:ea typeface="Segoe UI Symbol" panose="020B0502040204020203" pitchFamily="34" charset="0"/>
                  <a:cs typeface="Arial" panose="020B0604020202020204" pitchFamily="34" charset="0"/>
                </a:rPr>
                <a:t>.</a:t>
              </a:r>
              <a:endParaRPr lang="en-US" sz="1400" dirty="0">
                <a:ea typeface="Segoe UI Symbol" panose="020B0502040204020203" pitchFamily="34" charset="0"/>
                <a:cs typeface="Arial" panose="020B0604020202020204" pitchFamily="34" charset="0"/>
              </a:endParaRPr>
            </a:p>
          </p:txBody>
        </p:sp>
      </p:grpSp>
      <p:sp>
        <p:nvSpPr>
          <p:cNvPr id="10" name="AutoShape 168">
            <a:extLst>
              <a:ext uri="{FF2B5EF4-FFF2-40B4-BE49-F238E27FC236}">
                <a16:creationId xmlns:a16="http://schemas.microsoft.com/office/drawing/2014/main" id="{8F8B86E0-1189-4CAF-9EB2-4A13AFFE2B8B}"/>
              </a:ext>
            </a:extLst>
          </p:cNvPr>
          <p:cNvSpPr>
            <a:spLocks noChangeArrowheads="1"/>
          </p:cNvSpPr>
          <p:nvPr/>
        </p:nvSpPr>
        <p:spPr bwMode="auto">
          <a:xfrm>
            <a:off x="5330127" y="1103825"/>
            <a:ext cx="191604" cy="303923"/>
          </a:xfrm>
          <a:prstGeom prst="upDownArrow">
            <a:avLst>
              <a:gd name="adj1" fmla="val 50000"/>
              <a:gd name="adj2" fmla="val 36871"/>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400"/>
          </a:p>
        </p:txBody>
      </p:sp>
      <p:sp>
        <p:nvSpPr>
          <p:cNvPr id="11" name="AutoShape 168">
            <a:extLst>
              <a:ext uri="{FF2B5EF4-FFF2-40B4-BE49-F238E27FC236}">
                <a16:creationId xmlns:a16="http://schemas.microsoft.com/office/drawing/2014/main" id="{12854FCA-B7AD-4F49-9C93-0301C9C2E403}"/>
              </a:ext>
            </a:extLst>
          </p:cNvPr>
          <p:cNvSpPr>
            <a:spLocks noChangeArrowheads="1"/>
          </p:cNvSpPr>
          <p:nvPr/>
        </p:nvSpPr>
        <p:spPr bwMode="auto">
          <a:xfrm>
            <a:off x="5330127" y="4662926"/>
            <a:ext cx="191604" cy="303923"/>
          </a:xfrm>
          <a:prstGeom prst="upDownArrow">
            <a:avLst>
              <a:gd name="adj1" fmla="val 50000"/>
              <a:gd name="adj2" fmla="val 36871"/>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400"/>
          </a:p>
        </p:txBody>
      </p:sp>
    </p:spTree>
    <p:extLst>
      <p:ext uri="{BB962C8B-B14F-4D97-AF65-F5344CB8AC3E}">
        <p14:creationId xmlns:p14="http://schemas.microsoft.com/office/powerpoint/2010/main" val="162802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3998590"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r>
              <a:rPr lang="tr-TR" sz="3200" dirty="0">
                <a:solidFill>
                  <a:schemeClr val="bg1"/>
                </a:solidFill>
                <a:latin typeface="+mj-lt"/>
              </a:rPr>
              <a:t>Vaka Bilgi Formu</a:t>
            </a:r>
          </a:p>
        </p:txBody>
      </p:sp>
      <p:sp>
        <p:nvSpPr>
          <p:cNvPr id="6" name="Metin kutusu 5">
            <a:extLst>
              <a:ext uri="{FF2B5EF4-FFF2-40B4-BE49-F238E27FC236}">
                <a16:creationId xmlns:a16="http://schemas.microsoft.com/office/drawing/2014/main" id="{40BC24F8-DF86-43B5-898C-1961F98D88BD}"/>
              </a:ext>
            </a:extLst>
          </p:cNvPr>
          <p:cNvSpPr txBox="1"/>
          <p:nvPr/>
        </p:nvSpPr>
        <p:spPr>
          <a:xfrm>
            <a:off x="8239026" y="2042133"/>
            <a:ext cx="3271102" cy="3416320"/>
          </a:xfrm>
          <a:prstGeom prst="rect">
            <a:avLst/>
          </a:prstGeom>
          <a:solidFill>
            <a:srgbClr val="EBD9D9"/>
          </a:solidFill>
        </p:spPr>
        <p:txBody>
          <a:bodyPr wrap="square" rtlCol="0">
            <a:spAutoFit/>
          </a:bodyPr>
          <a:lstStyle/>
          <a:p>
            <a:pPr algn="ctr"/>
            <a:r>
              <a:rPr lang="tr-TR" dirty="0"/>
              <a:t>Bu </a:t>
            </a:r>
            <a:r>
              <a:rPr lang="tr-TR" dirty="0" err="1"/>
              <a:t>form’un</a:t>
            </a:r>
            <a:r>
              <a:rPr lang="tr-TR" dirty="0"/>
              <a:t> güncel hali HSGM web sitesinden ulaşılabilir. </a:t>
            </a:r>
          </a:p>
          <a:p>
            <a:pPr algn="ctr"/>
            <a:endParaRPr lang="tr-TR" dirty="0"/>
          </a:p>
          <a:p>
            <a:pPr algn="ctr"/>
            <a:r>
              <a:rPr lang="tr-TR" dirty="0"/>
              <a:t>Olası </a:t>
            </a:r>
            <a:r>
              <a:rPr lang="tr-TR" dirty="0" err="1"/>
              <a:t>Vaka’nın</a:t>
            </a:r>
            <a:r>
              <a:rPr lang="tr-TR" dirty="0"/>
              <a:t> solunum yolu numunesi Vaka Bilgi Formu ile birlikte «İl Sağlık Müdürlüğü» aracılığıyla gönderilmelidir.</a:t>
            </a:r>
          </a:p>
          <a:p>
            <a:pPr algn="ctr"/>
            <a:endParaRPr lang="tr-TR" dirty="0"/>
          </a:p>
          <a:p>
            <a:pPr algn="ctr"/>
            <a:r>
              <a:rPr lang="tr-TR" dirty="0"/>
              <a:t>Form </a:t>
            </a:r>
            <a:r>
              <a:rPr lang="tr-TR" b="1" dirty="0"/>
              <a:t>TAM</a:t>
            </a:r>
            <a:r>
              <a:rPr lang="tr-TR" dirty="0"/>
              <a:t> ve </a:t>
            </a:r>
            <a:r>
              <a:rPr lang="tr-TR" b="1" dirty="0"/>
              <a:t>EKSİKSİZ </a:t>
            </a:r>
            <a:r>
              <a:rPr lang="tr-TR" dirty="0"/>
              <a:t>olarak doldurulmalıdır.</a:t>
            </a:r>
          </a:p>
        </p:txBody>
      </p:sp>
      <p:pic>
        <p:nvPicPr>
          <p:cNvPr id="3" name="Resim 2">
            <a:extLst>
              <a:ext uri="{FF2B5EF4-FFF2-40B4-BE49-F238E27FC236}">
                <a16:creationId xmlns:a16="http://schemas.microsoft.com/office/drawing/2014/main" id="{D7658F9C-A471-4CF1-AD21-0EBA96E85BB2}"/>
              </a:ext>
            </a:extLst>
          </p:cNvPr>
          <p:cNvPicPr>
            <a:picLocks noChangeAspect="1"/>
          </p:cNvPicPr>
          <p:nvPr/>
        </p:nvPicPr>
        <p:blipFill rotWithShape="1">
          <a:blip r:embed="rId2"/>
          <a:srcRect l="23003" t="9218" r="21689" b="5844"/>
          <a:stretch/>
        </p:blipFill>
        <p:spPr>
          <a:xfrm>
            <a:off x="2032000" y="1032934"/>
            <a:ext cx="4741332" cy="5825066"/>
          </a:xfrm>
          <a:prstGeom prst="rect">
            <a:avLst/>
          </a:prstGeom>
        </p:spPr>
      </p:pic>
    </p:spTree>
    <p:extLst>
      <p:ext uri="{BB962C8B-B14F-4D97-AF65-F5344CB8AC3E}">
        <p14:creationId xmlns:p14="http://schemas.microsoft.com/office/powerpoint/2010/main" val="1397744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id="{9FFC293E-5C6F-4526-B1AE-8115626EA7C2}"/>
              </a:ext>
            </a:extLst>
          </p:cNvPr>
          <p:cNvSpPr/>
          <p:nvPr/>
        </p:nvSpPr>
        <p:spPr>
          <a:xfrm>
            <a:off x="4766950" y="3269218"/>
            <a:ext cx="2658100" cy="707886"/>
          </a:xfrm>
          <a:prstGeom prst="rect">
            <a:avLst/>
          </a:prstGeom>
        </p:spPr>
        <p:txBody>
          <a:bodyPr wrap="none">
            <a:spAutoFit/>
          </a:bodyPr>
          <a:lstStyle/>
          <a:p>
            <a:pPr algn="ctr"/>
            <a:r>
              <a:rPr lang="en-US" sz="4000" b="1" dirty="0">
                <a:latin typeface="+mj-lt"/>
                <a:ea typeface="Times New Roman" panose="02020603050405020304" pitchFamily="18" charset="0"/>
              </a:rPr>
              <a:t>NUMUNE</a:t>
            </a:r>
            <a:endParaRPr lang="tr-TR" sz="4000" b="1" dirty="0">
              <a:latin typeface="+mj-lt"/>
            </a:endParaRPr>
          </a:p>
        </p:txBody>
      </p:sp>
    </p:spTree>
    <p:extLst>
      <p:ext uri="{BB962C8B-B14F-4D97-AF65-F5344CB8AC3E}">
        <p14:creationId xmlns:p14="http://schemas.microsoft.com/office/powerpoint/2010/main" val="413226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10" name="Alt Başlık 2">
            <a:extLst>
              <a:ext uri="{FF2B5EF4-FFF2-40B4-BE49-F238E27FC236}">
                <a16:creationId xmlns:a16="http://schemas.microsoft.com/office/drawing/2014/main" id="{7A3D289F-1A0E-4D8B-BA89-2DC387ACA890}"/>
              </a:ext>
            </a:extLst>
          </p:cNvPr>
          <p:cNvSpPr txBox="1">
            <a:spLocks/>
          </p:cNvSpPr>
          <p:nvPr/>
        </p:nvSpPr>
        <p:spPr>
          <a:xfrm>
            <a:off x="1084081" y="2675467"/>
            <a:ext cx="10408007" cy="2980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a:latin typeface="+mj-lt"/>
                <a:ea typeface="Century Gothic" charset="0"/>
                <a:cs typeface="Century Gothic" charset="0"/>
              </a:rPr>
              <a:t>COVID-19 (2019-nCoV Hastalığı ) Rehberi ve Sunumları;</a:t>
            </a:r>
          </a:p>
          <a:p>
            <a:pPr marL="0" indent="0" algn="ctr">
              <a:buNone/>
            </a:pPr>
            <a:r>
              <a:rPr lang="tr-TR" sz="2800" dirty="0">
                <a:latin typeface="+mj-lt"/>
                <a:ea typeface="Century Gothic" charset="0"/>
                <a:cs typeface="Century Gothic" charset="0"/>
              </a:rPr>
              <a:t>Yeni bilgiler eklendikçe güncellenmekte olup </a:t>
            </a:r>
            <a:br>
              <a:rPr lang="tr-TR" sz="2800" dirty="0">
                <a:latin typeface="+mj-lt"/>
                <a:ea typeface="Century Gothic" charset="0"/>
                <a:cs typeface="Century Gothic" charset="0"/>
              </a:rPr>
            </a:br>
            <a:r>
              <a:rPr lang="tr-TR" sz="2800" dirty="0">
                <a:latin typeface="+mj-lt"/>
                <a:ea typeface="Century Gothic" charset="0"/>
                <a:cs typeface="Century Gothic" charset="0"/>
              </a:rPr>
              <a:t>HSGM resmi web sayfasından yayınlanmaktadır.</a:t>
            </a:r>
          </a:p>
          <a:p>
            <a:pPr marL="0" indent="0" algn="ctr">
              <a:buNone/>
            </a:pPr>
            <a:r>
              <a:rPr lang="tr-TR" dirty="0"/>
              <a:t>(</a:t>
            </a:r>
            <a:r>
              <a:rPr lang="en-US" dirty="0"/>
              <a:t>www.hsgm.saglik.gov.tr</a:t>
            </a:r>
            <a:r>
              <a:rPr lang="tr-TR" dirty="0"/>
              <a:t>)</a:t>
            </a:r>
            <a:endParaRPr lang="tr-TR" sz="2800" dirty="0">
              <a:latin typeface="+mj-lt"/>
              <a:ea typeface="Century Gothic" charset="0"/>
              <a:cs typeface="Century Gothic" charset="0"/>
            </a:endParaRPr>
          </a:p>
          <a:p>
            <a:pPr marL="0" indent="0" algn="ctr">
              <a:buNone/>
            </a:pPr>
            <a:endParaRPr lang="tr-TR" sz="3200" dirty="0">
              <a:latin typeface="+mj-lt"/>
            </a:endParaRPr>
          </a:p>
        </p:txBody>
      </p:sp>
    </p:spTree>
    <p:extLst>
      <p:ext uri="{BB962C8B-B14F-4D97-AF65-F5344CB8AC3E}">
        <p14:creationId xmlns:p14="http://schemas.microsoft.com/office/powerpoint/2010/main" val="1226296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257140"/>
            <a:ext cx="9711670" cy="3793083"/>
          </a:xfrm>
        </p:spPr>
        <p:txBody>
          <a:bodyPr>
            <a:normAutofit/>
          </a:bodyPr>
          <a:lstStyle/>
          <a:p>
            <a:pPr>
              <a:spcBef>
                <a:spcPts val="1800"/>
              </a:spcBef>
            </a:pPr>
            <a:r>
              <a:rPr lang="tr-TR" sz="2000" dirty="0">
                <a:latin typeface="+mn-lt"/>
              </a:rPr>
              <a:t>Alt solunum yollarından </a:t>
            </a:r>
            <a:r>
              <a:rPr lang="tr-TR" sz="2000" b="1" dirty="0" err="1">
                <a:latin typeface="+mn-lt"/>
              </a:rPr>
              <a:t>trakeal</a:t>
            </a:r>
            <a:r>
              <a:rPr lang="tr-TR" sz="2000" b="1" dirty="0">
                <a:latin typeface="+mn-lt"/>
              </a:rPr>
              <a:t> </a:t>
            </a:r>
            <a:r>
              <a:rPr lang="tr-TR" sz="2000" b="1" dirty="0" err="1">
                <a:latin typeface="+mn-lt"/>
              </a:rPr>
              <a:t>aspirat</a:t>
            </a:r>
            <a:r>
              <a:rPr lang="tr-TR" sz="2000" b="1" dirty="0">
                <a:latin typeface="+mn-lt"/>
              </a:rPr>
              <a:t> </a:t>
            </a:r>
            <a:r>
              <a:rPr lang="tr-TR" sz="2000" dirty="0">
                <a:latin typeface="+mn-lt"/>
              </a:rPr>
              <a:t>veya </a:t>
            </a:r>
            <a:r>
              <a:rPr lang="tr-TR" sz="2000" b="1" dirty="0" err="1">
                <a:latin typeface="+mn-lt"/>
              </a:rPr>
              <a:t>bronkoskopik</a:t>
            </a:r>
            <a:r>
              <a:rPr lang="tr-TR" sz="2000" b="1" dirty="0">
                <a:latin typeface="+mn-lt"/>
              </a:rPr>
              <a:t> örnekler</a:t>
            </a:r>
            <a:r>
              <a:rPr lang="tr-TR" sz="2000" dirty="0">
                <a:latin typeface="+mn-lt"/>
              </a:rPr>
              <a:t> tercih edilmelidir. </a:t>
            </a:r>
          </a:p>
          <a:p>
            <a:pPr>
              <a:spcBef>
                <a:spcPts val="1800"/>
              </a:spcBef>
            </a:pPr>
            <a:r>
              <a:rPr lang="tr-TR" sz="2000" dirty="0">
                <a:latin typeface="+mn-lt"/>
              </a:rPr>
              <a:t>Alt solunum yollarından alınamadığı durumlarda veya alt solunum yolu semptomları olmayan vakalardan </a:t>
            </a:r>
            <a:r>
              <a:rPr lang="tr-TR" sz="2000" b="1" dirty="0" err="1">
                <a:latin typeface="+mn-lt"/>
              </a:rPr>
              <a:t>nazofaringeal</a:t>
            </a:r>
            <a:r>
              <a:rPr lang="tr-TR" sz="2000" b="1" dirty="0">
                <a:latin typeface="+mn-lt"/>
              </a:rPr>
              <a:t> yıkama örneği</a:t>
            </a:r>
            <a:r>
              <a:rPr lang="tr-TR" sz="2000" dirty="0">
                <a:latin typeface="+mn-lt"/>
              </a:rPr>
              <a:t> ya da </a:t>
            </a:r>
            <a:r>
              <a:rPr lang="tr-TR" sz="2000" b="1" dirty="0" err="1">
                <a:latin typeface="+mn-lt"/>
              </a:rPr>
              <a:t>nazofaringeal</a:t>
            </a:r>
            <a:r>
              <a:rPr lang="tr-TR" sz="2000" b="1" dirty="0">
                <a:latin typeface="+mn-lt"/>
              </a:rPr>
              <a:t> ve </a:t>
            </a:r>
            <a:r>
              <a:rPr lang="tr-TR" sz="2000" b="1" dirty="0" err="1">
                <a:latin typeface="+mn-lt"/>
              </a:rPr>
              <a:t>orofaringeal</a:t>
            </a:r>
            <a:r>
              <a:rPr lang="tr-TR" sz="2000" b="1" dirty="0">
                <a:latin typeface="+mn-lt"/>
              </a:rPr>
              <a:t> </a:t>
            </a:r>
            <a:r>
              <a:rPr lang="tr-TR" sz="2000" b="1" dirty="0" err="1">
                <a:latin typeface="+mn-lt"/>
              </a:rPr>
              <a:t>sürüntü</a:t>
            </a:r>
            <a:r>
              <a:rPr lang="tr-TR" sz="2000" b="1" dirty="0">
                <a:latin typeface="+mn-lt"/>
              </a:rPr>
              <a:t> </a:t>
            </a:r>
            <a:r>
              <a:rPr lang="tr-TR" sz="2000" dirty="0">
                <a:latin typeface="+mn-lt"/>
              </a:rPr>
              <a:t>birlikte gönderilmelidir.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Numune Alınması </a:t>
            </a:r>
          </a:p>
        </p:txBody>
      </p:sp>
      <p:pic>
        <p:nvPicPr>
          <p:cNvPr id="6" name="İçerik Yer Tutucusu 3">
            <a:extLst>
              <a:ext uri="{FF2B5EF4-FFF2-40B4-BE49-F238E27FC236}">
                <a16:creationId xmlns:a16="http://schemas.microsoft.com/office/drawing/2014/main" id="{7380A449-E08C-4642-98A5-EE731E0D18E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74592" y="3153681"/>
            <a:ext cx="3215620" cy="2995079"/>
          </a:xfrm>
          <a:prstGeom prst="rect">
            <a:avLst/>
          </a:prstGeom>
          <a:noFill/>
          <a:ln>
            <a:noFill/>
          </a:ln>
        </p:spPr>
      </p:pic>
      <p:pic>
        <p:nvPicPr>
          <p:cNvPr id="7" name="Resim 6">
            <a:extLst>
              <a:ext uri="{FF2B5EF4-FFF2-40B4-BE49-F238E27FC236}">
                <a16:creationId xmlns:a16="http://schemas.microsoft.com/office/drawing/2014/main" id="{02938544-8E58-4448-94B0-763888E2E0D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554607" y="3153681"/>
            <a:ext cx="3162800" cy="2995079"/>
          </a:xfrm>
          <a:prstGeom prst="rect">
            <a:avLst/>
          </a:prstGeom>
          <a:noFill/>
          <a:ln>
            <a:noFill/>
          </a:ln>
        </p:spPr>
      </p:pic>
      <p:sp>
        <p:nvSpPr>
          <p:cNvPr id="8" name="Dikdörtgen 7">
            <a:extLst>
              <a:ext uri="{FF2B5EF4-FFF2-40B4-BE49-F238E27FC236}">
                <a16:creationId xmlns:a16="http://schemas.microsoft.com/office/drawing/2014/main" id="{93D9D478-E264-4EFB-B98A-50B4BEA6F6E9}"/>
              </a:ext>
            </a:extLst>
          </p:cNvPr>
          <p:cNvSpPr/>
          <p:nvPr/>
        </p:nvSpPr>
        <p:spPr>
          <a:xfrm>
            <a:off x="2114215" y="6148760"/>
            <a:ext cx="3907500" cy="369332"/>
          </a:xfrm>
          <a:prstGeom prst="rect">
            <a:avLst/>
          </a:prstGeom>
        </p:spPr>
        <p:txBody>
          <a:bodyPr wrap="square">
            <a:spAutoFit/>
          </a:bodyPr>
          <a:lstStyle/>
          <a:p>
            <a:pPr algn="ctr"/>
            <a:r>
              <a:rPr lang="en-US" i="1" dirty="0" err="1">
                <a:latin typeface="+mj-lt"/>
                <a:ea typeface="Times New Roman" panose="02020603050405020304" pitchFamily="18" charset="0"/>
                <a:cs typeface="Arial" panose="020B0604020202020204" pitchFamily="34" charset="0"/>
              </a:rPr>
              <a:t>Boğaz</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sürüntüsü</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alınması</a:t>
            </a:r>
            <a:r>
              <a:rPr lang="en-US" i="1" dirty="0">
                <a:latin typeface="+mj-lt"/>
                <a:ea typeface="Times New Roman" panose="02020603050405020304" pitchFamily="18" charset="0"/>
                <a:cs typeface="Arial" panose="020B0604020202020204" pitchFamily="34" charset="0"/>
              </a:rPr>
              <a:t> </a:t>
            </a:r>
            <a:endParaRPr lang="tr-TR" i="1" dirty="0">
              <a:latin typeface="+mj-lt"/>
              <a:cs typeface="Arial" panose="020B0604020202020204" pitchFamily="34" charset="0"/>
            </a:endParaRPr>
          </a:p>
        </p:txBody>
      </p:sp>
      <p:sp>
        <p:nvSpPr>
          <p:cNvPr id="9" name="Dikdörtgen 8">
            <a:extLst>
              <a:ext uri="{FF2B5EF4-FFF2-40B4-BE49-F238E27FC236}">
                <a16:creationId xmlns:a16="http://schemas.microsoft.com/office/drawing/2014/main" id="{9EFCEEDC-BD5A-4959-BDDB-EC527CA963B7}"/>
              </a:ext>
            </a:extLst>
          </p:cNvPr>
          <p:cNvSpPr/>
          <p:nvPr/>
        </p:nvSpPr>
        <p:spPr>
          <a:xfrm>
            <a:off x="6405327" y="6137414"/>
            <a:ext cx="3461360" cy="369332"/>
          </a:xfrm>
          <a:prstGeom prst="rect">
            <a:avLst/>
          </a:prstGeom>
        </p:spPr>
        <p:txBody>
          <a:bodyPr wrap="square">
            <a:spAutoFit/>
          </a:bodyPr>
          <a:lstStyle/>
          <a:p>
            <a:pPr algn="ctr"/>
            <a:r>
              <a:rPr lang="en-US" i="1" dirty="0" err="1">
                <a:latin typeface="+mj-lt"/>
                <a:ea typeface="Times New Roman" panose="02020603050405020304" pitchFamily="18" charset="0"/>
                <a:cs typeface="Arial" panose="020B0604020202020204" pitchFamily="34" charset="0"/>
              </a:rPr>
              <a:t>Burun</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sürüntüsü</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alınması</a:t>
            </a:r>
            <a:r>
              <a:rPr lang="en-US" i="1" dirty="0">
                <a:latin typeface="+mj-lt"/>
                <a:ea typeface="Times New Roman" panose="02020603050405020304" pitchFamily="18" charset="0"/>
                <a:cs typeface="Arial" panose="020B0604020202020204" pitchFamily="34" charset="0"/>
              </a:rPr>
              <a:t> </a:t>
            </a:r>
            <a:endParaRPr lang="tr-TR" i="1" dirty="0">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10139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28468" y="1532458"/>
            <a:ext cx="10111032" cy="4982642"/>
          </a:xfrm>
        </p:spPr>
        <p:txBody>
          <a:bodyPr>
            <a:normAutofit/>
          </a:bodyPr>
          <a:lstStyle/>
          <a:p>
            <a:pPr marL="0" indent="0" algn="ctr">
              <a:lnSpc>
                <a:spcPct val="100000"/>
              </a:lnSpc>
              <a:spcBef>
                <a:spcPts val="1800"/>
              </a:spcBef>
              <a:buNone/>
            </a:pPr>
            <a:r>
              <a:rPr lang="tr-TR" dirty="0">
                <a:latin typeface="+mn-lt"/>
              </a:rPr>
              <a:t>Olası vaka tanımına uyan</a:t>
            </a:r>
          </a:p>
          <a:p>
            <a:pPr marL="0" indent="0" algn="ctr">
              <a:lnSpc>
                <a:spcPct val="100000"/>
              </a:lnSpc>
              <a:spcBef>
                <a:spcPts val="1800"/>
              </a:spcBef>
              <a:buNone/>
            </a:pPr>
            <a:r>
              <a:rPr lang="tr-TR" dirty="0">
                <a:latin typeface="+mn-lt"/>
              </a:rPr>
              <a:t>ve </a:t>
            </a:r>
          </a:p>
          <a:p>
            <a:pPr marL="0" indent="0" algn="ctr">
              <a:lnSpc>
                <a:spcPct val="100000"/>
              </a:lnSpc>
              <a:spcBef>
                <a:spcPts val="1800"/>
              </a:spcBef>
              <a:buNone/>
            </a:pPr>
            <a:r>
              <a:rPr lang="tr-TR" b="1" dirty="0">
                <a:latin typeface="+mn-lt"/>
              </a:rPr>
              <a:t>Enfeksiyon bulguları ağırlaşarak devam eden kişilerden; </a:t>
            </a:r>
            <a:r>
              <a:rPr lang="tr-TR" dirty="0">
                <a:latin typeface="+mn-lt"/>
              </a:rPr>
              <a:t>Alınan ilk numunenin üst solunum yolu numunesi olması</a:t>
            </a:r>
          </a:p>
          <a:p>
            <a:pPr marL="0" indent="0" algn="ctr">
              <a:lnSpc>
                <a:spcPct val="100000"/>
              </a:lnSpc>
              <a:spcBef>
                <a:spcPts val="1800"/>
              </a:spcBef>
              <a:buNone/>
            </a:pPr>
            <a:r>
              <a:rPr lang="tr-TR" dirty="0">
                <a:latin typeface="+mn-lt"/>
              </a:rPr>
              <a:t>ve </a:t>
            </a:r>
          </a:p>
          <a:p>
            <a:pPr marL="0" indent="0" algn="ctr">
              <a:lnSpc>
                <a:spcPct val="100000"/>
              </a:lnSpc>
              <a:spcBef>
                <a:spcPts val="1800"/>
              </a:spcBef>
              <a:buNone/>
            </a:pPr>
            <a:r>
              <a:rPr lang="tr-TR" dirty="0">
                <a:latin typeface="+mn-lt"/>
              </a:rPr>
              <a:t>Test sonucunun negatif olması</a:t>
            </a:r>
            <a:br>
              <a:rPr lang="tr-TR" dirty="0">
                <a:latin typeface="+mn-lt"/>
              </a:rPr>
            </a:br>
            <a:r>
              <a:rPr lang="tr-TR" dirty="0"/>
              <a:t>COVID-19</a:t>
            </a:r>
            <a:r>
              <a:rPr lang="tr-TR" dirty="0">
                <a:latin typeface="+mn-lt"/>
              </a:rPr>
              <a:t> enfeksiyonu şüphesini dışlamayacağı için </a:t>
            </a:r>
            <a:br>
              <a:rPr lang="tr-TR" dirty="0">
                <a:latin typeface="+mn-lt"/>
              </a:rPr>
            </a:br>
            <a:r>
              <a:rPr lang="tr-TR" dirty="0">
                <a:latin typeface="+mn-lt"/>
              </a:rPr>
              <a:t>İkinci bir numune gönderilebilir  </a:t>
            </a:r>
          </a:p>
          <a:p>
            <a:pPr marL="0" indent="0" algn="ctr">
              <a:lnSpc>
                <a:spcPct val="100000"/>
              </a:lnSpc>
              <a:spcBef>
                <a:spcPts val="1800"/>
              </a:spcBef>
              <a:buNone/>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İkinci Numune Alınması </a:t>
            </a:r>
          </a:p>
        </p:txBody>
      </p:sp>
    </p:spTree>
    <p:extLst>
      <p:ext uri="{BB962C8B-B14F-4D97-AF65-F5344CB8AC3E}">
        <p14:creationId xmlns:p14="http://schemas.microsoft.com/office/powerpoint/2010/main" val="332783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550441"/>
            <a:ext cx="6485641" cy="4763885"/>
          </a:xfrm>
        </p:spPr>
        <p:txBody>
          <a:bodyPr>
            <a:normAutofit/>
          </a:bodyPr>
          <a:lstStyle/>
          <a:p>
            <a:pPr>
              <a:spcBef>
                <a:spcPts val="1800"/>
              </a:spcBef>
            </a:pPr>
            <a:r>
              <a:rPr lang="tr-TR" dirty="0">
                <a:latin typeface="+mn-lt"/>
              </a:rPr>
              <a:t>Solunum yolu </a:t>
            </a:r>
            <a:r>
              <a:rPr lang="tr-TR" dirty="0" err="1">
                <a:latin typeface="+mn-lt"/>
              </a:rPr>
              <a:t>sürüntüsü</a:t>
            </a:r>
            <a:r>
              <a:rPr lang="tr-TR" dirty="0">
                <a:latin typeface="+mn-lt"/>
              </a:rPr>
              <a:t> olarak </a:t>
            </a:r>
            <a:r>
              <a:rPr lang="tr-TR" dirty="0" err="1">
                <a:latin typeface="+mn-lt"/>
              </a:rPr>
              <a:t>Viral</a:t>
            </a:r>
            <a:r>
              <a:rPr lang="tr-TR" dirty="0">
                <a:latin typeface="+mn-lt"/>
              </a:rPr>
              <a:t> Transport </a:t>
            </a:r>
            <a:r>
              <a:rPr lang="tr-TR" dirty="0" err="1">
                <a:latin typeface="+mn-lt"/>
              </a:rPr>
              <a:t>Besiyeri</a:t>
            </a:r>
            <a:r>
              <a:rPr lang="tr-TR" dirty="0">
                <a:latin typeface="+mn-lt"/>
              </a:rPr>
              <a:t> (VTM) ile</a:t>
            </a:r>
          </a:p>
          <a:p>
            <a:pPr>
              <a:spcBef>
                <a:spcPts val="1800"/>
              </a:spcBef>
            </a:pPr>
            <a:r>
              <a:rPr lang="tr-TR" dirty="0" err="1">
                <a:latin typeface="+mn-lt"/>
              </a:rPr>
              <a:t>Trakeal</a:t>
            </a:r>
            <a:r>
              <a:rPr lang="tr-TR" dirty="0">
                <a:latin typeface="+mn-lt"/>
              </a:rPr>
              <a:t> </a:t>
            </a:r>
            <a:r>
              <a:rPr lang="tr-TR" dirty="0" err="1">
                <a:latin typeface="+mn-lt"/>
              </a:rPr>
              <a:t>aspirat</a:t>
            </a:r>
            <a:r>
              <a:rPr lang="tr-TR" dirty="0">
                <a:latin typeface="+mn-lt"/>
              </a:rPr>
              <a:t>, </a:t>
            </a:r>
            <a:r>
              <a:rPr lang="tr-TR" dirty="0" err="1">
                <a:latin typeface="+mn-lt"/>
              </a:rPr>
              <a:t>bronkoskopik</a:t>
            </a:r>
            <a:r>
              <a:rPr lang="tr-TR" dirty="0">
                <a:latin typeface="+mn-lt"/>
              </a:rPr>
              <a:t> örnek, balgam alınacak ise VTM veya steril, vida kapaklı ve sızdırmaz kaplara 2-3 ml</a:t>
            </a:r>
          </a:p>
          <a:p>
            <a:pPr>
              <a:spcBef>
                <a:spcPts val="1800"/>
              </a:spcBef>
            </a:pPr>
            <a:r>
              <a:rPr lang="tr-TR" dirty="0">
                <a:latin typeface="+mn-lt"/>
              </a:rPr>
              <a:t>Tüm örnekler alındıktan hemen sonra buzdolabında (2-8°C) muhafaza edilmeli ve ivedilikle laboratuvara ulaştırılmalı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Numune</a:t>
            </a:r>
          </a:p>
        </p:txBody>
      </p:sp>
      <p:pic>
        <p:nvPicPr>
          <p:cNvPr id="5" name="Resim 4">
            <a:extLst>
              <a:ext uri="{FF2B5EF4-FFF2-40B4-BE49-F238E27FC236}">
                <a16:creationId xmlns:a16="http://schemas.microsoft.com/office/drawing/2014/main" id="{1864768D-C51B-4D13-9A2E-3BD7194097AB}"/>
              </a:ext>
            </a:extLst>
          </p:cNvPr>
          <p:cNvPicPr>
            <a:picLocks noChangeAspect="1"/>
          </p:cNvPicPr>
          <p:nvPr/>
        </p:nvPicPr>
        <p:blipFill>
          <a:blip r:embed="rId3"/>
          <a:stretch>
            <a:fillRect/>
          </a:stretch>
        </p:blipFill>
        <p:spPr>
          <a:xfrm>
            <a:off x="8573734" y="1514476"/>
            <a:ext cx="3063734" cy="4799850"/>
          </a:xfrm>
          <a:prstGeom prst="rect">
            <a:avLst/>
          </a:prstGeom>
        </p:spPr>
      </p:pic>
    </p:spTree>
    <p:extLst>
      <p:ext uri="{BB962C8B-B14F-4D97-AF65-F5344CB8AC3E}">
        <p14:creationId xmlns:p14="http://schemas.microsoft.com/office/powerpoint/2010/main" val="415223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32433"/>
            <a:ext cx="9721195" cy="4763567"/>
          </a:xfrm>
        </p:spPr>
        <p:txBody>
          <a:bodyPr>
            <a:normAutofit/>
          </a:bodyPr>
          <a:lstStyle/>
          <a:p>
            <a:pPr>
              <a:lnSpc>
                <a:spcPct val="120000"/>
              </a:lnSpc>
              <a:spcBef>
                <a:spcPts val="1200"/>
              </a:spcBef>
            </a:pPr>
            <a:r>
              <a:rPr lang="tr-TR" dirty="0">
                <a:latin typeface="+mn-lt"/>
              </a:rPr>
              <a:t>Alınan tüm numunelerin potansiyel olarak </a:t>
            </a:r>
            <a:r>
              <a:rPr lang="tr-TR" dirty="0" err="1">
                <a:latin typeface="+mn-lt"/>
              </a:rPr>
              <a:t>enfeksiyöz</a:t>
            </a:r>
            <a:r>
              <a:rPr lang="tr-TR" dirty="0">
                <a:latin typeface="+mn-lt"/>
              </a:rPr>
              <a:t> olduğu düşünülmeli, </a:t>
            </a:r>
          </a:p>
          <a:p>
            <a:pPr>
              <a:lnSpc>
                <a:spcPct val="120000"/>
              </a:lnSpc>
              <a:spcBef>
                <a:spcPts val="1200"/>
              </a:spcBef>
            </a:pPr>
            <a:r>
              <a:rPr lang="tr-TR" dirty="0">
                <a:latin typeface="+mn-lt"/>
              </a:rPr>
              <a:t>Numune alma işlemi damlacık / </a:t>
            </a:r>
            <a:r>
              <a:rPr lang="tr-TR" dirty="0" err="1">
                <a:latin typeface="+mn-lt"/>
              </a:rPr>
              <a:t>aerosolizasyona</a:t>
            </a:r>
            <a:r>
              <a:rPr lang="tr-TR" dirty="0">
                <a:latin typeface="+mn-lt"/>
              </a:rPr>
              <a:t> neden olan işlem olarak kabul edilmeli </a:t>
            </a:r>
          </a:p>
          <a:p>
            <a:pPr>
              <a:lnSpc>
                <a:spcPct val="120000"/>
              </a:lnSpc>
              <a:spcBef>
                <a:spcPts val="1200"/>
              </a:spcBef>
            </a:pPr>
            <a:r>
              <a:rPr lang="tr-TR" b="1" dirty="0">
                <a:latin typeface="+mn-lt"/>
              </a:rPr>
              <a:t>Numune alan kişiler, </a:t>
            </a:r>
          </a:p>
          <a:p>
            <a:pPr lvl="1">
              <a:lnSpc>
                <a:spcPct val="120000"/>
              </a:lnSpc>
              <a:spcBef>
                <a:spcPts val="1200"/>
              </a:spcBef>
            </a:pPr>
            <a:r>
              <a:rPr lang="tr-TR" dirty="0">
                <a:latin typeface="+mn-lt"/>
              </a:rPr>
              <a:t>Tek kullanımlık önlük, N95/FFP2 </a:t>
            </a:r>
            <a:r>
              <a:rPr lang="en-US" dirty="0" err="1"/>
              <a:t>veya</a:t>
            </a:r>
            <a:r>
              <a:rPr lang="en-US" dirty="0"/>
              <a:t> N99/FFP3 </a:t>
            </a:r>
            <a:r>
              <a:rPr lang="tr-TR" dirty="0">
                <a:latin typeface="+mn-lt"/>
              </a:rPr>
              <a:t>maske, gözlük/göz koruyucu, eldiven kullanmalıdır.</a:t>
            </a:r>
          </a:p>
          <a:p>
            <a:pPr lvl="1">
              <a:lnSpc>
                <a:spcPct val="120000"/>
              </a:lnSpc>
              <a:spcBef>
                <a:spcPts val="1200"/>
              </a:spcBef>
            </a:pPr>
            <a:r>
              <a:rPr lang="tr-TR" dirty="0">
                <a:latin typeface="+mn-lt"/>
              </a:rPr>
              <a:t>Eldiven öncesi ve sonrası el hijyeni sağlanmalıdır.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10327011"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3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val="856018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32433"/>
            <a:ext cx="9721195" cy="4763567"/>
          </a:xfrm>
        </p:spPr>
        <p:txBody>
          <a:bodyPr>
            <a:normAutofit/>
          </a:bodyPr>
          <a:lstStyle/>
          <a:p>
            <a:pPr>
              <a:lnSpc>
                <a:spcPct val="120000"/>
              </a:lnSpc>
              <a:spcBef>
                <a:spcPts val="1200"/>
              </a:spcBef>
            </a:pPr>
            <a:r>
              <a:rPr lang="tr-TR" b="1" dirty="0">
                <a:latin typeface="+mn-lt"/>
              </a:rPr>
              <a:t>Numune gönderen kişiler, </a:t>
            </a:r>
          </a:p>
          <a:p>
            <a:pPr marL="457200" lvl="1" indent="0">
              <a:lnSpc>
                <a:spcPct val="120000"/>
              </a:lnSpc>
              <a:spcBef>
                <a:spcPts val="1200"/>
              </a:spcBef>
              <a:buNone/>
            </a:pPr>
            <a:r>
              <a:rPr lang="tr-TR" b="1" dirty="0"/>
              <a:t>S</a:t>
            </a:r>
            <a:r>
              <a:rPr lang="tr-TR" b="1" dirty="0">
                <a:latin typeface="+mn-lt"/>
              </a:rPr>
              <a:t>tandart enfeksiyondan korunma ve kontrol prosedürleri ve </a:t>
            </a:r>
          </a:p>
          <a:p>
            <a:pPr marL="457200" lvl="1" indent="0">
              <a:lnSpc>
                <a:spcPct val="120000"/>
              </a:lnSpc>
              <a:spcBef>
                <a:spcPts val="1200"/>
              </a:spcBef>
              <a:buNone/>
            </a:pPr>
            <a:r>
              <a:rPr lang="tr-TR" b="1" dirty="0"/>
              <a:t>U</a:t>
            </a:r>
            <a:r>
              <a:rPr lang="tr-TR" b="1" dirty="0">
                <a:latin typeface="+mn-lt"/>
              </a:rPr>
              <a:t>lusal ve uluslararası </a:t>
            </a:r>
            <a:r>
              <a:rPr lang="tr-TR" b="1" dirty="0" err="1">
                <a:latin typeface="+mn-lt"/>
              </a:rPr>
              <a:t>enfeksiyöz</a:t>
            </a:r>
            <a:r>
              <a:rPr lang="tr-TR" b="1" dirty="0">
                <a:latin typeface="+mn-lt"/>
              </a:rPr>
              <a:t> madde transport kurallarına uymalı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10327011"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3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val="2577583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32433"/>
            <a:ext cx="9721195" cy="4763567"/>
          </a:xfrm>
        </p:spPr>
        <p:txBody>
          <a:bodyPr>
            <a:normAutofit/>
          </a:bodyPr>
          <a:lstStyle/>
          <a:p>
            <a:pPr>
              <a:lnSpc>
                <a:spcPct val="120000"/>
              </a:lnSpc>
              <a:spcBef>
                <a:spcPts val="1200"/>
              </a:spcBef>
            </a:pPr>
            <a:r>
              <a:rPr lang="tr-TR" dirty="0">
                <a:latin typeface="+mn-lt"/>
              </a:rPr>
              <a:t>Numunelerin doğru etiketlendiğinden, istem formlarının doğru bir şekilde doldurulduğundan ve klinik bilgilerin sağlandığından emin olunmalı </a:t>
            </a:r>
          </a:p>
          <a:p>
            <a:pPr>
              <a:lnSpc>
                <a:spcPct val="120000"/>
              </a:lnSpc>
              <a:spcBef>
                <a:spcPts val="1200"/>
              </a:spcBef>
            </a:pPr>
            <a:r>
              <a:rPr lang="tr-TR" dirty="0">
                <a:latin typeface="+mn-lt"/>
              </a:rPr>
              <a:t>Laboratuvarda numunelerin uygun ve hızlı çalışılması ve yeterli </a:t>
            </a:r>
            <a:r>
              <a:rPr lang="tr-TR" dirty="0" err="1">
                <a:latin typeface="+mn-lt"/>
              </a:rPr>
              <a:t>biyogüvenlik</a:t>
            </a:r>
            <a:r>
              <a:rPr lang="tr-TR" dirty="0">
                <a:latin typeface="+mn-lt"/>
              </a:rPr>
              <a:t> önlemlerinin alınabilmesini sağlamak için iletişim ve bilgi paylaşımı sağlanmalı</a:t>
            </a:r>
          </a:p>
          <a:p>
            <a:pPr>
              <a:lnSpc>
                <a:spcPct val="120000"/>
              </a:lnSpc>
              <a:spcBef>
                <a:spcPts val="1200"/>
              </a:spcBef>
            </a:pPr>
            <a:endParaRPr lang="tr-TR" dirty="0">
              <a:latin typeface="+mn-lt"/>
            </a:endParaRPr>
          </a:p>
          <a:p>
            <a:pPr>
              <a:lnSpc>
                <a:spcPct val="12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10327011"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3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val="4198914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id="{95AA38B9-5FF4-4001-A399-291B23F12A8B}"/>
              </a:ext>
            </a:extLst>
          </p:cNvPr>
          <p:cNvSpPr/>
          <p:nvPr/>
        </p:nvSpPr>
        <p:spPr>
          <a:xfrm>
            <a:off x="3846025" y="3269218"/>
            <a:ext cx="4499950" cy="707886"/>
          </a:xfrm>
          <a:prstGeom prst="rect">
            <a:avLst/>
          </a:prstGeom>
        </p:spPr>
        <p:txBody>
          <a:bodyPr wrap="none">
            <a:spAutoFit/>
          </a:bodyPr>
          <a:lstStyle/>
          <a:p>
            <a:pPr algn="ctr"/>
            <a:r>
              <a:rPr lang="en-US" sz="4000" b="1" dirty="0">
                <a:latin typeface="+mj-lt"/>
                <a:ea typeface="Times New Roman" panose="02020603050405020304" pitchFamily="18" charset="0"/>
              </a:rPr>
              <a:t>TEMASLI TAKİBİ</a:t>
            </a:r>
            <a:endParaRPr lang="tr-TR" sz="4000" b="1" dirty="0">
              <a:latin typeface="+mj-lt"/>
            </a:endParaRPr>
          </a:p>
        </p:txBody>
      </p:sp>
    </p:spTree>
    <p:extLst>
      <p:ext uri="{BB962C8B-B14F-4D97-AF65-F5344CB8AC3E}">
        <p14:creationId xmlns:p14="http://schemas.microsoft.com/office/powerpoint/2010/main" val="1119782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427683"/>
            <a:ext cx="9445658" cy="3793083"/>
          </a:xfrm>
        </p:spPr>
        <p:txBody>
          <a:bodyPr>
            <a:normAutofit/>
          </a:bodyPr>
          <a:lstStyle/>
          <a:p>
            <a:pPr>
              <a:lnSpc>
                <a:spcPct val="100000"/>
              </a:lnSpc>
              <a:spcBef>
                <a:spcPts val="1800"/>
              </a:spcBef>
            </a:pPr>
            <a:r>
              <a:rPr lang="tr-TR" dirty="0">
                <a:latin typeface="+mn-lt"/>
              </a:rPr>
              <a:t>Kesin veya olası bir vakaya damlacık enfeksiyonuna yönelik korunma önlemleri alınmadan doğrudan bakım sağlayan,</a:t>
            </a:r>
          </a:p>
          <a:p>
            <a:pPr>
              <a:lnSpc>
                <a:spcPct val="100000"/>
              </a:lnSpc>
              <a:spcBef>
                <a:spcPts val="1800"/>
              </a:spcBef>
            </a:pPr>
            <a:r>
              <a:rPr lang="tr-TR" dirty="0"/>
              <a:t>COVID-19</a:t>
            </a:r>
            <a:r>
              <a:rPr lang="tr-TR" dirty="0">
                <a:latin typeface="+mn-lt"/>
              </a:rPr>
              <a:t> ile </a:t>
            </a:r>
            <a:r>
              <a:rPr lang="tr-TR" dirty="0" err="1">
                <a:latin typeface="+mn-lt"/>
              </a:rPr>
              <a:t>enfekte</a:t>
            </a:r>
            <a:r>
              <a:rPr lang="tr-TR" dirty="0">
                <a:latin typeface="+mn-lt"/>
              </a:rPr>
              <a:t> sağlık çalışanları ile birlikte çalışan,</a:t>
            </a:r>
          </a:p>
          <a:p>
            <a:pPr>
              <a:lnSpc>
                <a:spcPct val="100000"/>
              </a:lnSpc>
              <a:spcBef>
                <a:spcPts val="1800"/>
              </a:spcBef>
            </a:pPr>
            <a:r>
              <a:rPr lang="tr-TR" dirty="0"/>
              <a:t>COVID-19</a:t>
            </a:r>
            <a:r>
              <a:rPr lang="tr-TR" dirty="0">
                <a:latin typeface="+mn-lt"/>
              </a:rPr>
              <a:t> hastası ile aynı kapalı ortamda kalan veya hasta ziyaretinde bulunma gibi sağlık merkezi ilişkili </a:t>
            </a:r>
            <a:r>
              <a:rPr lang="tr-TR" dirty="0" err="1">
                <a:latin typeface="+mn-lt"/>
              </a:rPr>
              <a:t>maruziyeti</a:t>
            </a:r>
            <a:r>
              <a:rPr lang="tr-TR" dirty="0">
                <a:latin typeface="+mn-lt"/>
              </a:rPr>
              <a:t> olan kişiler.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Yakın Temaslı</a:t>
            </a:r>
          </a:p>
        </p:txBody>
      </p:sp>
    </p:spTree>
    <p:extLst>
      <p:ext uri="{BB962C8B-B14F-4D97-AF65-F5344CB8AC3E}">
        <p14:creationId xmlns:p14="http://schemas.microsoft.com/office/powerpoint/2010/main" val="3049533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532458"/>
            <a:ext cx="10000681" cy="3793083"/>
          </a:xfrm>
        </p:spPr>
        <p:txBody>
          <a:bodyPr>
            <a:normAutofit/>
          </a:bodyPr>
          <a:lstStyle/>
          <a:p>
            <a:pPr>
              <a:lnSpc>
                <a:spcPct val="100000"/>
              </a:lnSpc>
              <a:spcBef>
                <a:spcPts val="1800"/>
              </a:spcBef>
            </a:pPr>
            <a:r>
              <a:rPr lang="tr-TR" dirty="0"/>
              <a:t>COVID-19</a:t>
            </a:r>
            <a:r>
              <a:rPr lang="tr-TR" dirty="0">
                <a:latin typeface="+mn-lt"/>
              </a:rPr>
              <a:t> hastaları ile aynı ortamda yakın mesafede çalışan veya okul öncesinde aynı sınıfı paylaşan, okul çocuklarında ön, arka ve yan sıra arkadaşı olan kişiler, öğretmenler</a:t>
            </a:r>
          </a:p>
          <a:p>
            <a:pPr>
              <a:lnSpc>
                <a:spcPct val="100000"/>
              </a:lnSpc>
              <a:spcBef>
                <a:spcPts val="1800"/>
              </a:spcBef>
            </a:pPr>
            <a:r>
              <a:rPr lang="tr-TR" dirty="0"/>
              <a:t>COVID-19</a:t>
            </a:r>
            <a:r>
              <a:rPr lang="tr-TR" dirty="0">
                <a:latin typeface="+mn-lt"/>
              </a:rPr>
              <a:t> hastaları ile birlikte yolculuk eden kişiler (tur </a:t>
            </a:r>
            <a:r>
              <a:rPr lang="tr-TR" dirty="0" err="1">
                <a:latin typeface="+mn-lt"/>
              </a:rPr>
              <a:t>vb</a:t>
            </a:r>
            <a:r>
              <a:rPr lang="tr-TR" dirty="0">
                <a:latin typeface="+mn-lt"/>
              </a:rPr>
              <a:t>)</a:t>
            </a:r>
          </a:p>
          <a:p>
            <a:pPr>
              <a:lnSpc>
                <a:spcPct val="100000"/>
              </a:lnSpc>
              <a:spcBef>
                <a:spcPts val="1800"/>
              </a:spcBef>
            </a:pPr>
            <a:r>
              <a:rPr lang="tr-TR" dirty="0"/>
              <a:t>COVID-19</a:t>
            </a:r>
            <a:r>
              <a:rPr lang="tr-TR" dirty="0">
                <a:latin typeface="+mn-lt"/>
              </a:rPr>
              <a:t> hastaları ile aynı evde yaşayanlar</a:t>
            </a:r>
          </a:p>
          <a:p>
            <a:pPr>
              <a:lnSpc>
                <a:spcPct val="100000"/>
              </a:lnSpc>
              <a:spcBef>
                <a:spcPts val="1800"/>
              </a:spcBef>
            </a:pPr>
            <a:r>
              <a:rPr lang="tr-TR" dirty="0"/>
              <a:t>COVID-19</a:t>
            </a:r>
            <a:r>
              <a:rPr lang="tr-TR" dirty="0">
                <a:latin typeface="+mn-lt"/>
              </a:rPr>
              <a:t> hastaları ile aynı ofiste çalışanlar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Yakın Temaslı</a:t>
            </a:r>
          </a:p>
        </p:txBody>
      </p:sp>
    </p:spTree>
    <p:extLst>
      <p:ext uri="{BB962C8B-B14F-4D97-AF65-F5344CB8AC3E}">
        <p14:creationId xmlns:p14="http://schemas.microsoft.com/office/powerpoint/2010/main" val="2060712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id="{B250C84A-5407-4FCF-877E-8108450B315D}"/>
              </a:ext>
            </a:extLst>
          </p:cNvPr>
          <p:cNvSpPr/>
          <p:nvPr/>
        </p:nvSpPr>
        <p:spPr>
          <a:xfrm>
            <a:off x="2136422" y="2935843"/>
            <a:ext cx="7919156" cy="1323439"/>
          </a:xfrm>
          <a:prstGeom prst="rect">
            <a:avLst/>
          </a:prstGeom>
        </p:spPr>
        <p:txBody>
          <a:bodyPr wrap="none">
            <a:spAutoFit/>
          </a:bodyPr>
          <a:lstStyle/>
          <a:p>
            <a:pPr algn="ctr"/>
            <a:r>
              <a:rPr lang="en-US" sz="4000" b="1" dirty="0">
                <a:latin typeface="+mj-lt"/>
                <a:ea typeface="Times New Roman" panose="02020603050405020304" pitchFamily="18" charset="0"/>
              </a:rPr>
              <a:t>ENFEKSİYON KONTROLÜ VE </a:t>
            </a:r>
            <a:r>
              <a:rPr lang="tr-TR" sz="4000" b="1" dirty="0">
                <a:latin typeface="+mj-lt"/>
                <a:ea typeface="Times New Roman" panose="02020603050405020304" pitchFamily="18" charset="0"/>
              </a:rPr>
              <a:t/>
            </a:r>
            <a:br>
              <a:rPr lang="tr-TR" sz="4000" b="1" dirty="0">
                <a:latin typeface="+mj-lt"/>
                <a:ea typeface="Times New Roman" panose="02020603050405020304" pitchFamily="18" charset="0"/>
              </a:rPr>
            </a:br>
            <a:r>
              <a:rPr lang="en-US" sz="4000" b="1" dirty="0">
                <a:latin typeface="+mj-lt"/>
                <a:ea typeface="Times New Roman" panose="02020603050405020304" pitchFamily="18" charset="0"/>
              </a:rPr>
              <a:t>İZOLASYON</a:t>
            </a:r>
            <a:endParaRPr lang="tr-TR" sz="4000" b="1" dirty="0">
              <a:latin typeface="+mj-lt"/>
            </a:endParaRPr>
          </a:p>
        </p:txBody>
      </p:sp>
    </p:spTree>
    <p:extLst>
      <p:ext uri="{BB962C8B-B14F-4D97-AF65-F5344CB8AC3E}">
        <p14:creationId xmlns:p14="http://schemas.microsoft.com/office/powerpoint/2010/main" val="358670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467002" y="1782677"/>
            <a:ext cx="9042284" cy="3284229"/>
          </a:xfrm>
        </p:spPr>
        <p:txBody>
          <a:bodyPr>
            <a:normAutofit/>
          </a:bodyPr>
          <a:lstStyle/>
          <a:p>
            <a:pPr>
              <a:lnSpc>
                <a:spcPct val="100000"/>
              </a:lnSpc>
              <a:spcBef>
                <a:spcPts val="1800"/>
              </a:spcBef>
            </a:pPr>
            <a:r>
              <a:rPr lang="tr-TR" dirty="0">
                <a:latin typeface="+mj-lt"/>
              </a:rPr>
              <a:t>Tek zincirli, pozitif </a:t>
            </a:r>
            <a:r>
              <a:rPr lang="tr-TR" dirty="0" err="1">
                <a:latin typeface="+mj-lt"/>
              </a:rPr>
              <a:t>polariteli</a:t>
            </a:r>
            <a:r>
              <a:rPr lang="tr-TR" dirty="0">
                <a:latin typeface="+mj-lt"/>
              </a:rPr>
              <a:t>, zarflı RNA virüsleri</a:t>
            </a:r>
          </a:p>
          <a:p>
            <a:pPr>
              <a:lnSpc>
                <a:spcPct val="100000"/>
              </a:lnSpc>
              <a:spcBef>
                <a:spcPts val="1800"/>
              </a:spcBef>
            </a:pPr>
            <a:r>
              <a:rPr lang="tr-TR" dirty="0" err="1">
                <a:latin typeface="+mj-lt"/>
              </a:rPr>
              <a:t>Coronaviridae</a:t>
            </a:r>
            <a:r>
              <a:rPr lang="tr-TR" dirty="0">
                <a:latin typeface="+mj-lt"/>
              </a:rPr>
              <a:t> ailesi içinde </a:t>
            </a:r>
          </a:p>
          <a:p>
            <a:pPr>
              <a:lnSpc>
                <a:spcPct val="100000"/>
              </a:lnSpc>
              <a:spcBef>
                <a:spcPts val="1800"/>
              </a:spcBef>
            </a:pPr>
            <a:r>
              <a:rPr lang="tr-TR" dirty="0">
                <a:latin typeface="+mj-lt"/>
              </a:rPr>
              <a:t>Başlıca dört türde sınıflandırılırlar: Alfa, Beta, Gama ve Delta </a:t>
            </a:r>
          </a:p>
          <a:p>
            <a:pPr>
              <a:lnSpc>
                <a:spcPct val="100000"/>
              </a:lnSpc>
              <a:spcBef>
                <a:spcPts val="1800"/>
              </a:spcBef>
            </a:pPr>
            <a:r>
              <a:rPr lang="tr-TR" dirty="0" err="1">
                <a:latin typeface="+mj-lt"/>
              </a:rPr>
              <a:t>Zoonotik</a:t>
            </a:r>
            <a:r>
              <a:rPr lang="tr-TR" dirty="0">
                <a:latin typeface="+mj-lt"/>
              </a:rPr>
              <a:t> bir virüs olan </a:t>
            </a:r>
            <a:r>
              <a:rPr lang="tr-TR" dirty="0" err="1">
                <a:latin typeface="+mj-lt"/>
              </a:rPr>
              <a:t>Coronavirüs</a:t>
            </a:r>
            <a:r>
              <a:rPr lang="tr-TR" dirty="0">
                <a:latin typeface="+mj-lt"/>
              </a:rPr>
              <a:t>, insana geçtiği zaman farklı özellikte hastalık yapabilir.</a:t>
            </a:r>
          </a:p>
          <a:p>
            <a:pPr>
              <a:lnSpc>
                <a:spcPct val="100000"/>
              </a:lnSpc>
              <a:spcBef>
                <a:spcPts val="1800"/>
              </a:spcBef>
            </a:pPr>
            <a:endParaRPr lang="tr-TR" dirty="0">
              <a:latin typeface="+mj-lt"/>
            </a:endParaRPr>
          </a:p>
        </p:txBody>
      </p:sp>
      <p:sp>
        <p:nvSpPr>
          <p:cNvPr id="4" name="Unvan 1">
            <a:extLst>
              <a:ext uri="{FF2B5EF4-FFF2-40B4-BE49-F238E27FC236}">
                <a16:creationId xmlns:a16="http://schemas.microsoft.com/office/drawing/2014/main" id="{D210DC02-7EEF-42A0-BB14-37CF5E197310}"/>
              </a:ext>
            </a:extLst>
          </p:cNvPr>
          <p:cNvSpPr>
            <a:spLocks noGrp="1"/>
          </p:cNvSpPr>
          <p:nvPr>
            <p:ph type="title"/>
          </p:nvPr>
        </p:nvSpPr>
        <p:spPr>
          <a:xfrm>
            <a:off x="1664965" y="202982"/>
            <a:ext cx="7752412" cy="1032114"/>
          </a:xfrm>
        </p:spPr>
        <p:txBody>
          <a:bodyPr>
            <a:normAutofit/>
          </a:bodyPr>
          <a:lstStyle/>
          <a:p>
            <a:r>
              <a:rPr lang="tr-TR" sz="3200" b="1" dirty="0" err="1">
                <a:solidFill>
                  <a:schemeClr val="bg1"/>
                </a:solidFill>
                <a:latin typeface="+mj-lt"/>
              </a:rPr>
              <a:t>Coronavirusler</a:t>
            </a:r>
            <a:endParaRPr lang="tr-TR" sz="3200" dirty="0">
              <a:solidFill>
                <a:schemeClr val="bg1"/>
              </a:solidFill>
              <a:latin typeface="+mj-lt"/>
            </a:endParaRPr>
          </a:p>
        </p:txBody>
      </p:sp>
    </p:spTree>
    <p:extLst>
      <p:ext uri="{BB962C8B-B14F-4D97-AF65-F5344CB8AC3E}">
        <p14:creationId xmlns:p14="http://schemas.microsoft.com/office/powerpoint/2010/main" val="608475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600200"/>
            <a:ext cx="9445658" cy="4052455"/>
          </a:xfrm>
        </p:spPr>
        <p:txBody>
          <a:bodyPr>
            <a:normAutofit/>
          </a:bodyPr>
          <a:lstStyle/>
          <a:p>
            <a:pPr marL="457200" lvl="1" indent="0" algn="ctr">
              <a:lnSpc>
                <a:spcPct val="100000"/>
              </a:lnSpc>
              <a:spcBef>
                <a:spcPts val="1200"/>
              </a:spcBef>
              <a:buNone/>
            </a:pPr>
            <a:r>
              <a:rPr lang="en-US" dirty="0" err="1"/>
              <a:t>Bugün</a:t>
            </a:r>
            <a:r>
              <a:rPr lang="en-US" dirty="0"/>
              <a:t> </a:t>
            </a:r>
            <a:r>
              <a:rPr lang="en-US" dirty="0" err="1"/>
              <a:t>için</a:t>
            </a:r>
            <a:r>
              <a:rPr lang="en-US" dirty="0"/>
              <a:t> </a:t>
            </a:r>
            <a:r>
              <a:rPr lang="en-US" dirty="0" err="1"/>
              <a:t>virüs</a:t>
            </a:r>
            <a:r>
              <a:rPr lang="en-US" dirty="0"/>
              <a:t> </a:t>
            </a:r>
            <a:r>
              <a:rPr lang="en-US" dirty="0" err="1"/>
              <a:t>atılım</a:t>
            </a:r>
            <a:r>
              <a:rPr lang="en-US" dirty="0"/>
              <a:t> </a:t>
            </a:r>
            <a:r>
              <a:rPr lang="en-US" dirty="0" err="1"/>
              <a:t>süresi</a:t>
            </a:r>
            <a:r>
              <a:rPr lang="en-US" dirty="0"/>
              <a:t> </a:t>
            </a:r>
            <a:r>
              <a:rPr lang="en-US" dirty="0" err="1"/>
              <a:t>ve</a:t>
            </a:r>
            <a:r>
              <a:rPr lang="en-US" dirty="0"/>
              <a:t> </a:t>
            </a:r>
            <a:r>
              <a:rPr lang="en-US" dirty="0" err="1"/>
              <a:t>bulaştırıcılık</a:t>
            </a:r>
            <a:r>
              <a:rPr lang="en-US" dirty="0"/>
              <a:t> </a:t>
            </a:r>
            <a:r>
              <a:rPr lang="en-US" dirty="0" err="1"/>
              <a:t>süresi</a:t>
            </a:r>
            <a:r>
              <a:rPr lang="en-US" dirty="0"/>
              <a:t> </a:t>
            </a:r>
            <a:r>
              <a:rPr lang="en-US" dirty="0" err="1"/>
              <a:t>bilinmediği</a:t>
            </a:r>
            <a:r>
              <a:rPr lang="en-US" dirty="0"/>
              <a:t> </a:t>
            </a:r>
            <a:r>
              <a:rPr lang="en-US" dirty="0" err="1"/>
              <a:t>için</a:t>
            </a:r>
            <a:r>
              <a:rPr lang="en-US" dirty="0"/>
              <a:t>, </a:t>
            </a:r>
            <a:endParaRPr lang="tr-TR" dirty="0"/>
          </a:p>
          <a:p>
            <a:pPr marL="457200" lvl="1" indent="0" algn="ctr">
              <a:lnSpc>
                <a:spcPct val="100000"/>
              </a:lnSpc>
              <a:spcBef>
                <a:spcPts val="1200"/>
              </a:spcBef>
              <a:buNone/>
            </a:pPr>
            <a:r>
              <a:rPr lang="en-US" sz="2600" b="1" dirty="0" err="1"/>
              <a:t>hastanın</a:t>
            </a:r>
            <a:r>
              <a:rPr lang="en-US" sz="2600" b="1" dirty="0"/>
              <a:t> </a:t>
            </a:r>
            <a:r>
              <a:rPr lang="en-US" sz="2600" b="1" dirty="0" err="1"/>
              <a:t>sağlık</a:t>
            </a:r>
            <a:r>
              <a:rPr lang="en-US" sz="2600" b="1" dirty="0"/>
              <a:t> </a:t>
            </a:r>
            <a:r>
              <a:rPr lang="en-US" sz="2600" b="1" dirty="0" err="1"/>
              <a:t>kuruluşunda</a:t>
            </a:r>
            <a:r>
              <a:rPr lang="en-US" sz="2600" b="1" dirty="0"/>
              <a:t> </a:t>
            </a:r>
            <a:r>
              <a:rPr lang="en-US" sz="2600" b="1" dirty="0" err="1"/>
              <a:t>bulunduğu</a:t>
            </a:r>
            <a:r>
              <a:rPr lang="en-US" sz="2600" b="1" dirty="0"/>
              <a:t> </a:t>
            </a:r>
            <a:r>
              <a:rPr lang="en-US" sz="2600" b="1" dirty="0" err="1"/>
              <a:t>süre</a:t>
            </a:r>
            <a:r>
              <a:rPr lang="en-US" sz="2600" b="1" dirty="0"/>
              <a:t> </a:t>
            </a:r>
            <a:r>
              <a:rPr lang="en-US" sz="2600" b="1" dirty="0" err="1"/>
              <a:t>boyunca</a:t>
            </a:r>
            <a:r>
              <a:rPr lang="en-US" sz="2600" b="1" dirty="0"/>
              <a:t> </a:t>
            </a:r>
            <a:r>
              <a:rPr lang="en-US" sz="2600" b="1" dirty="0" err="1"/>
              <a:t>izolasyon</a:t>
            </a:r>
            <a:r>
              <a:rPr lang="en-US" sz="2600" b="1" dirty="0"/>
              <a:t> </a:t>
            </a:r>
            <a:r>
              <a:rPr lang="en-US" sz="2600" b="1" dirty="0" err="1"/>
              <a:t>önlemlerine</a:t>
            </a:r>
            <a:r>
              <a:rPr lang="en-US" sz="2600" b="1" dirty="0"/>
              <a:t> </a:t>
            </a:r>
            <a:r>
              <a:rPr lang="tr-TR" sz="2600" b="1" dirty="0"/>
              <a:t>devam edilmeli,</a:t>
            </a:r>
          </a:p>
          <a:p>
            <a:pPr marL="457200" lvl="1" indent="0" algn="ctr">
              <a:lnSpc>
                <a:spcPct val="100000"/>
              </a:lnSpc>
              <a:spcBef>
                <a:spcPts val="1200"/>
              </a:spcBef>
              <a:buNone/>
            </a:pPr>
            <a:endParaRPr lang="tr-TR" dirty="0"/>
          </a:p>
          <a:p>
            <a:pPr marL="0" indent="0" algn="ctr">
              <a:lnSpc>
                <a:spcPct val="100000"/>
              </a:lnSpc>
              <a:spcBef>
                <a:spcPts val="1200"/>
              </a:spcBef>
              <a:buNone/>
            </a:pPr>
            <a:r>
              <a:rPr lang="tr-TR" b="1" dirty="0"/>
              <a:t>COVID-19</a:t>
            </a:r>
            <a:r>
              <a:rPr lang="tr-TR" dirty="0"/>
              <a:t> </a:t>
            </a:r>
            <a:r>
              <a:rPr lang="tr-TR" b="1" dirty="0">
                <a:latin typeface="+mn-lt"/>
              </a:rPr>
              <a:t>varlığı</a:t>
            </a:r>
            <a:r>
              <a:rPr lang="tr-TR" b="1" dirty="0"/>
              <a:t> düşünülen vakalara </a:t>
            </a:r>
          </a:p>
          <a:p>
            <a:pPr marL="457200" lvl="1" indent="0" algn="ctr">
              <a:lnSpc>
                <a:spcPct val="100000"/>
              </a:lnSpc>
              <a:spcBef>
                <a:spcPts val="1200"/>
              </a:spcBef>
              <a:buNone/>
            </a:pPr>
            <a:r>
              <a:rPr lang="tr-TR" sz="2600" b="1" dirty="0"/>
              <a:t>Standart, temas ve damlacık izolasyonu </a:t>
            </a:r>
            <a:r>
              <a:rPr lang="tr-TR" sz="2600" dirty="0"/>
              <a:t>önlemleri alınmalı</a:t>
            </a:r>
          </a:p>
          <a:p>
            <a:pPr marL="0" indent="0" algn="ctr">
              <a:lnSpc>
                <a:spcPct val="100000"/>
              </a:lnSpc>
              <a:spcBef>
                <a:spcPts val="1800"/>
              </a:spcBef>
              <a:buNone/>
            </a:pPr>
            <a:endParaRPr lang="tr-TR" b="1" dirty="0">
              <a:latin typeface="+mn-lt"/>
            </a:endParaRPr>
          </a:p>
        </p:txBody>
      </p:sp>
    </p:spTree>
    <p:extLst>
      <p:ext uri="{BB962C8B-B14F-4D97-AF65-F5344CB8AC3E}">
        <p14:creationId xmlns:p14="http://schemas.microsoft.com/office/powerpoint/2010/main" val="3668857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13445"/>
            <a:ext cx="9559270" cy="3793083"/>
          </a:xfrm>
        </p:spPr>
        <p:txBody>
          <a:bodyPr>
            <a:normAutofit fontScale="77500" lnSpcReduction="20000"/>
          </a:bodyPr>
          <a:lstStyle/>
          <a:p>
            <a:pPr>
              <a:lnSpc>
                <a:spcPct val="100000"/>
              </a:lnSpc>
              <a:spcBef>
                <a:spcPts val="1200"/>
              </a:spcBef>
            </a:pPr>
            <a:r>
              <a:rPr lang="tr-TR" dirty="0">
                <a:latin typeface="+mn-lt"/>
              </a:rPr>
              <a:t>Eldiven,</a:t>
            </a:r>
          </a:p>
          <a:p>
            <a:pPr>
              <a:lnSpc>
                <a:spcPct val="100000"/>
              </a:lnSpc>
              <a:spcBef>
                <a:spcPts val="1200"/>
              </a:spcBef>
            </a:pPr>
            <a:r>
              <a:rPr lang="tr-TR" dirty="0">
                <a:latin typeface="+mn-lt"/>
              </a:rPr>
              <a:t>Önlük (steril olmayan, tercihen sıvı geçirimsiz ve uzun kollu),</a:t>
            </a:r>
          </a:p>
          <a:p>
            <a:pPr>
              <a:lnSpc>
                <a:spcPct val="100000"/>
              </a:lnSpc>
              <a:spcBef>
                <a:spcPts val="1200"/>
              </a:spcBef>
            </a:pPr>
            <a:r>
              <a:rPr lang="tr-TR" dirty="0">
                <a:latin typeface="+mn-lt"/>
              </a:rPr>
              <a:t>Gözlük / Siperlik    </a:t>
            </a:r>
          </a:p>
          <a:p>
            <a:pPr>
              <a:lnSpc>
                <a:spcPct val="100000"/>
              </a:lnSpc>
              <a:spcBef>
                <a:spcPts val="1200"/>
              </a:spcBef>
            </a:pPr>
            <a:r>
              <a:rPr lang="tr-TR" dirty="0">
                <a:latin typeface="+mn-lt"/>
              </a:rPr>
              <a:t>Sıvı sabun</a:t>
            </a:r>
          </a:p>
          <a:p>
            <a:pPr>
              <a:lnSpc>
                <a:spcPct val="100000"/>
              </a:lnSpc>
              <a:spcBef>
                <a:spcPts val="1200"/>
              </a:spcBef>
            </a:pPr>
            <a:r>
              <a:rPr lang="tr-TR" dirty="0">
                <a:latin typeface="+mn-lt"/>
              </a:rPr>
              <a:t>Alkol bazlı el antiseptiği </a:t>
            </a:r>
          </a:p>
          <a:p>
            <a:pPr>
              <a:lnSpc>
                <a:spcPct val="100000"/>
              </a:lnSpc>
              <a:spcBef>
                <a:spcPts val="1200"/>
              </a:spcBef>
            </a:pPr>
            <a:r>
              <a:rPr lang="tr-TR" dirty="0">
                <a:latin typeface="+mn-lt"/>
              </a:rPr>
              <a:t>Tıbbi maske (cerrahi maske)</a:t>
            </a:r>
          </a:p>
          <a:p>
            <a:pPr>
              <a:lnSpc>
                <a:spcPct val="100000"/>
              </a:lnSpc>
              <a:spcBef>
                <a:spcPts val="1200"/>
              </a:spcBef>
            </a:pPr>
            <a:r>
              <a:rPr lang="tr-TR" dirty="0">
                <a:latin typeface="+mn-lt"/>
              </a:rPr>
              <a:t>N95/FFP2 </a:t>
            </a:r>
            <a:r>
              <a:rPr lang="en-US" dirty="0" err="1">
                <a:latin typeface="+mn-lt"/>
              </a:rPr>
              <a:t>veya</a:t>
            </a:r>
            <a:r>
              <a:rPr lang="en-US" dirty="0">
                <a:latin typeface="+mn-lt"/>
              </a:rPr>
              <a:t> N99/FFP3 </a:t>
            </a:r>
            <a:r>
              <a:rPr lang="tr-TR" dirty="0">
                <a:latin typeface="+mn-lt"/>
              </a:rPr>
              <a:t>maske </a:t>
            </a:r>
            <a:r>
              <a:rPr lang="tr-TR" b="1" dirty="0">
                <a:latin typeface="+mn-lt"/>
              </a:rPr>
              <a:t>(Sadece damlacık/</a:t>
            </a:r>
            <a:r>
              <a:rPr lang="tr-TR" b="1" dirty="0" err="1">
                <a:latin typeface="+mn-lt"/>
              </a:rPr>
              <a:t>aerosolizasyona</a:t>
            </a:r>
            <a:r>
              <a:rPr lang="tr-TR" b="1" dirty="0">
                <a:latin typeface="+mn-lt"/>
              </a:rPr>
              <a:t> neden olan işlem sırasında kullanılmak üzere) *</a:t>
            </a:r>
          </a:p>
          <a:p>
            <a:pPr marL="0" indent="0">
              <a:lnSpc>
                <a:spcPct val="100000"/>
              </a:lnSpc>
              <a:spcBef>
                <a:spcPts val="1200"/>
              </a:spcBef>
              <a:buNone/>
            </a:pPr>
            <a:r>
              <a:rPr lang="tr-TR" dirty="0">
                <a:latin typeface="+mn-lt"/>
              </a:rPr>
              <a:t>yataklı sağlık kurumları tarafından yeterli miktarda hazır bulundurulmalı</a:t>
            </a:r>
          </a:p>
          <a:p>
            <a:pPr>
              <a:lnSpc>
                <a:spcPct val="100000"/>
              </a:lnSpc>
              <a:spcBef>
                <a:spcPts val="1200"/>
              </a:spcBef>
            </a:pPr>
            <a:endParaRPr lang="tr-TR" dirty="0">
              <a:latin typeface="+mn-lt"/>
            </a:endParaRP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0533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000" dirty="0">
                <a:solidFill>
                  <a:schemeClr val="bg1"/>
                </a:solidFill>
                <a:latin typeface="+mj-lt"/>
              </a:rPr>
              <a:t>Kesin/Olası COVID-19 Vakaları ile Temas Edecek Personel İçin Gerekli Kişisel Koruyucu Malzeme </a:t>
            </a:r>
          </a:p>
        </p:txBody>
      </p:sp>
      <p:sp>
        <p:nvSpPr>
          <p:cNvPr id="5" name="Dikdörtgen 4">
            <a:extLst>
              <a:ext uri="{FF2B5EF4-FFF2-40B4-BE49-F238E27FC236}">
                <a16:creationId xmlns:a16="http://schemas.microsoft.com/office/drawing/2014/main" id="{2AB43F23-BB0C-4B9B-A88A-880A2D29DA87}"/>
              </a:ext>
            </a:extLst>
          </p:cNvPr>
          <p:cNvSpPr/>
          <p:nvPr/>
        </p:nvSpPr>
        <p:spPr>
          <a:xfrm>
            <a:off x="892855" y="5106528"/>
            <a:ext cx="10695870" cy="1200329"/>
          </a:xfrm>
          <a:prstGeom prst="rect">
            <a:avLst/>
          </a:prstGeom>
          <a:solidFill>
            <a:srgbClr val="EBD9D9"/>
          </a:solidFill>
        </p:spPr>
        <p:txBody>
          <a:bodyPr wrap="square">
            <a:spAutoFit/>
          </a:bodyPr>
          <a:lstStyle/>
          <a:p>
            <a:pPr algn="ctr"/>
            <a:r>
              <a:rPr lang="en-US" sz="2400" i="1" dirty="0"/>
              <a:t>*</a:t>
            </a:r>
            <a:r>
              <a:rPr lang="en-US" sz="2400" i="1" dirty="0" err="1"/>
              <a:t>Damlacık</a:t>
            </a:r>
            <a:r>
              <a:rPr lang="en-US" sz="2400" i="1" dirty="0"/>
              <a:t>/a</a:t>
            </a:r>
            <a:r>
              <a:rPr lang="tr-TR" sz="2400" i="1" dirty="0"/>
              <a:t>er</a:t>
            </a:r>
            <a:r>
              <a:rPr lang="en-US" sz="2400" i="1" dirty="0" err="1"/>
              <a:t>osolizasyona</a:t>
            </a:r>
            <a:r>
              <a:rPr lang="en-US" sz="2400" i="1" dirty="0"/>
              <a:t> </a:t>
            </a:r>
            <a:r>
              <a:rPr lang="en-US" sz="2400" i="1" dirty="0" err="1"/>
              <a:t>neden</a:t>
            </a:r>
            <a:r>
              <a:rPr lang="en-US" sz="2400" i="1" dirty="0"/>
              <a:t> </a:t>
            </a:r>
            <a:r>
              <a:rPr lang="en-US" sz="2400" i="1" dirty="0" err="1"/>
              <a:t>olan</a:t>
            </a:r>
            <a:r>
              <a:rPr lang="en-US" sz="2400" i="1" dirty="0"/>
              <a:t> </a:t>
            </a:r>
            <a:r>
              <a:rPr lang="en-US" sz="2400" i="1" dirty="0" err="1"/>
              <a:t>işlem</a:t>
            </a:r>
            <a:r>
              <a:rPr lang="en-US" sz="2400" i="1" dirty="0"/>
              <a:t>; </a:t>
            </a:r>
            <a:r>
              <a:rPr lang="tr-TR" sz="2400" i="1" dirty="0"/>
              <a:t/>
            </a:r>
            <a:br>
              <a:rPr lang="tr-TR" sz="2400" i="1" dirty="0"/>
            </a:br>
            <a:r>
              <a:rPr lang="en-US" sz="2400" b="1" i="1" dirty="0" err="1"/>
              <a:t>aspirasyon</a:t>
            </a:r>
            <a:r>
              <a:rPr lang="en-US" sz="2400" b="1" i="1" dirty="0"/>
              <a:t>, </a:t>
            </a:r>
            <a:r>
              <a:rPr lang="en-US" sz="2400" b="1" i="1" dirty="0" err="1"/>
              <a:t>bronkoskopi</a:t>
            </a:r>
            <a:r>
              <a:rPr lang="en-US" sz="2400" b="1" i="1" dirty="0"/>
              <a:t> </a:t>
            </a:r>
            <a:r>
              <a:rPr lang="en-US" sz="2400" b="1" i="1" dirty="0" err="1"/>
              <a:t>ve</a:t>
            </a:r>
            <a:r>
              <a:rPr lang="en-US" sz="2400" b="1" i="1" dirty="0"/>
              <a:t> </a:t>
            </a:r>
            <a:r>
              <a:rPr lang="en-US" sz="2400" b="1" i="1" dirty="0" err="1"/>
              <a:t>bronkoskopik</a:t>
            </a:r>
            <a:r>
              <a:rPr lang="en-US" sz="2400" b="1" i="1" dirty="0"/>
              <a:t> </a:t>
            </a:r>
            <a:r>
              <a:rPr lang="en-US" sz="2400" b="1" i="1" dirty="0" err="1"/>
              <a:t>işlemler</a:t>
            </a:r>
            <a:r>
              <a:rPr lang="en-US" sz="2400" b="1" i="1" dirty="0"/>
              <a:t>, </a:t>
            </a:r>
            <a:r>
              <a:rPr lang="en-US" sz="2400" b="1" i="1" dirty="0" err="1"/>
              <a:t>entubasyon</a:t>
            </a:r>
            <a:r>
              <a:rPr lang="en-US" sz="2400" b="1" i="1" dirty="0"/>
              <a:t>, </a:t>
            </a:r>
            <a:r>
              <a:rPr lang="en-US" sz="2400" b="1" i="1" dirty="0" err="1"/>
              <a:t>solunum</a:t>
            </a:r>
            <a:r>
              <a:rPr lang="en-US" sz="2400" b="1" i="1" dirty="0"/>
              <a:t> </a:t>
            </a:r>
            <a:r>
              <a:rPr lang="en-US" sz="2400" b="1" i="1" dirty="0" err="1"/>
              <a:t>yolu</a:t>
            </a:r>
            <a:r>
              <a:rPr lang="en-US" sz="2400" b="1" i="1" dirty="0"/>
              <a:t> </a:t>
            </a:r>
            <a:r>
              <a:rPr lang="en-US" sz="2400" b="1" i="1" dirty="0" err="1"/>
              <a:t>numunesi</a:t>
            </a:r>
            <a:r>
              <a:rPr lang="en-US" sz="2400" b="1" i="1" dirty="0"/>
              <a:t> </a:t>
            </a:r>
            <a:r>
              <a:rPr lang="en-US" sz="2400" b="1" i="1" dirty="0" err="1"/>
              <a:t>alınması</a:t>
            </a:r>
            <a:endParaRPr lang="tr-TR" sz="2400" b="1" dirty="0"/>
          </a:p>
        </p:txBody>
      </p:sp>
    </p:spTree>
    <p:extLst>
      <p:ext uri="{BB962C8B-B14F-4D97-AF65-F5344CB8AC3E}">
        <p14:creationId xmlns:p14="http://schemas.microsoft.com/office/powerpoint/2010/main" val="8836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7E6D49-E19C-4E67-B7B6-25CFE46B1BAE}"/>
              </a:ext>
            </a:extLst>
          </p:cNvPr>
          <p:cNvSpPr>
            <a:spLocks noGrp="1"/>
          </p:cNvSpPr>
          <p:nvPr>
            <p:ph idx="1"/>
          </p:nvPr>
        </p:nvSpPr>
        <p:spPr/>
        <p:txBody>
          <a:bodyPr/>
          <a:lstStyle/>
          <a:p>
            <a:pPr marL="0" indent="0">
              <a:lnSpc>
                <a:spcPct val="150000"/>
              </a:lnSpc>
              <a:spcBef>
                <a:spcPts val="1200"/>
              </a:spcBef>
              <a:buNone/>
            </a:pPr>
            <a:r>
              <a:rPr lang="en-US" sz="2200" dirty="0" err="1">
                <a:latin typeface="+mn-lt"/>
              </a:rPr>
              <a:t>Tekrar</a:t>
            </a:r>
            <a:r>
              <a:rPr lang="en-US" sz="2200" dirty="0">
                <a:latin typeface="+mn-lt"/>
              </a:rPr>
              <a:t> </a:t>
            </a:r>
            <a:r>
              <a:rPr lang="en-US" sz="2200" dirty="0" err="1">
                <a:latin typeface="+mn-lt"/>
              </a:rPr>
              <a:t>kullanılabilir</a:t>
            </a:r>
            <a:r>
              <a:rPr lang="en-US" sz="2200" dirty="0">
                <a:latin typeface="+mn-lt"/>
              </a:rPr>
              <a:t> </a:t>
            </a:r>
            <a:r>
              <a:rPr lang="en-US" sz="2200" dirty="0" err="1">
                <a:latin typeface="+mn-lt"/>
              </a:rPr>
              <a:t>özellikteki</a:t>
            </a:r>
            <a:r>
              <a:rPr lang="en-US" sz="2200" dirty="0">
                <a:latin typeface="+mn-lt"/>
              </a:rPr>
              <a:t> </a:t>
            </a:r>
            <a:r>
              <a:rPr lang="en-US" sz="2200" dirty="0" err="1">
                <a:latin typeface="+mn-lt"/>
              </a:rPr>
              <a:t>gözlükler</a:t>
            </a:r>
            <a:r>
              <a:rPr lang="en-US" sz="2200" dirty="0">
                <a:latin typeface="+mn-lt"/>
              </a:rPr>
              <a:t>,</a:t>
            </a:r>
            <a:endParaRPr lang="tr-TR" sz="2200" dirty="0">
              <a:latin typeface="+mn-lt"/>
            </a:endParaRPr>
          </a:p>
          <a:p>
            <a:pPr>
              <a:lnSpc>
                <a:spcPct val="150000"/>
              </a:lnSpc>
              <a:spcBef>
                <a:spcPts val="1200"/>
              </a:spcBef>
            </a:pPr>
            <a:r>
              <a:rPr lang="tr-TR" sz="2200" dirty="0">
                <a:latin typeface="+mn-lt"/>
              </a:rPr>
              <a:t>Ü</a:t>
            </a:r>
            <a:r>
              <a:rPr lang="en-US" sz="2200" dirty="0" err="1">
                <a:latin typeface="+mn-lt"/>
              </a:rPr>
              <a:t>reticinin</a:t>
            </a:r>
            <a:r>
              <a:rPr lang="en-US" sz="2200" dirty="0">
                <a:latin typeface="+mn-lt"/>
              </a:rPr>
              <a:t> </a:t>
            </a:r>
            <a:r>
              <a:rPr lang="en-US" sz="2200" dirty="0" err="1">
                <a:latin typeface="+mn-lt"/>
              </a:rPr>
              <a:t>önerisine</a:t>
            </a:r>
            <a:r>
              <a:rPr lang="en-US" sz="2200" dirty="0">
                <a:latin typeface="+mn-lt"/>
              </a:rPr>
              <a:t> </a:t>
            </a:r>
            <a:r>
              <a:rPr lang="en-US" sz="2200" dirty="0" err="1">
                <a:latin typeface="+mn-lt"/>
              </a:rPr>
              <a:t>göre</a:t>
            </a:r>
            <a:r>
              <a:rPr lang="en-US" sz="2200" dirty="0">
                <a:latin typeface="+mn-lt"/>
              </a:rPr>
              <a:t> </a:t>
            </a:r>
            <a:r>
              <a:rPr lang="en-US" sz="2200" dirty="0" err="1">
                <a:latin typeface="+mn-lt"/>
              </a:rPr>
              <a:t>temizlenir</a:t>
            </a:r>
            <a:r>
              <a:rPr lang="en-US" sz="2200" dirty="0">
                <a:latin typeface="+mn-lt"/>
              </a:rPr>
              <a:t>. </a:t>
            </a:r>
            <a:endParaRPr lang="tr-TR" sz="2200" dirty="0">
              <a:latin typeface="+mn-lt"/>
            </a:endParaRPr>
          </a:p>
          <a:p>
            <a:pPr>
              <a:lnSpc>
                <a:spcPct val="150000"/>
              </a:lnSpc>
              <a:spcBef>
                <a:spcPts val="1200"/>
              </a:spcBef>
            </a:pPr>
            <a:r>
              <a:rPr lang="en-US" sz="2200" dirty="0" err="1">
                <a:latin typeface="+mn-lt"/>
              </a:rPr>
              <a:t>Özel</a:t>
            </a:r>
            <a:r>
              <a:rPr lang="en-US" sz="2200" dirty="0">
                <a:latin typeface="+mn-lt"/>
              </a:rPr>
              <a:t> </a:t>
            </a:r>
            <a:r>
              <a:rPr lang="en-US" sz="2200" dirty="0" err="1">
                <a:latin typeface="+mn-lt"/>
              </a:rPr>
              <a:t>bir</a:t>
            </a:r>
            <a:r>
              <a:rPr lang="en-US" sz="2200" dirty="0">
                <a:latin typeface="+mn-lt"/>
              </a:rPr>
              <a:t> </a:t>
            </a:r>
            <a:r>
              <a:rPr lang="en-US" sz="2200" dirty="0" err="1">
                <a:latin typeface="+mn-lt"/>
              </a:rPr>
              <a:t>öneri</a:t>
            </a:r>
            <a:r>
              <a:rPr lang="en-US" sz="2200" dirty="0">
                <a:latin typeface="+mn-lt"/>
              </a:rPr>
              <a:t> yok </a:t>
            </a:r>
            <a:r>
              <a:rPr lang="en-US" sz="2200" dirty="0" err="1">
                <a:latin typeface="+mn-lt"/>
              </a:rPr>
              <a:t>ise</a:t>
            </a:r>
            <a:r>
              <a:rPr lang="en-US" sz="2200" dirty="0">
                <a:latin typeface="+mn-lt"/>
              </a:rPr>
              <a:t> %70 </a:t>
            </a:r>
            <a:r>
              <a:rPr lang="en-US" sz="2200" dirty="0" err="1">
                <a:latin typeface="+mn-lt"/>
              </a:rPr>
              <a:t>etil</a:t>
            </a:r>
            <a:r>
              <a:rPr lang="en-US" sz="2200" dirty="0">
                <a:latin typeface="+mn-lt"/>
              </a:rPr>
              <a:t> </a:t>
            </a:r>
            <a:r>
              <a:rPr lang="en-US" sz="2200" dirty="0" err="1">
                <a:latin typeface="+mn-lt"/>
              </a:rPr>
              <a:t>alkol</a:t>
            </a:r>
            <a:r>
              <a:rPr lang="en-US" sz="2200" dirty="0">
                <a:latin typeface="+mn-lt"/>
              </a:rPr>
              <a:t> </a:t>
            </a:r>
            <a:r>
              <a:rPr lang="en-US" sz="2200" dirty="0" err="1">
                <a:latin typeface="+mn-lt"/>
              </a:rPr>
              <a:t>ile</a:t>
            </a:r>
            <a:r>
              <a:rPr lang="en-US" sz="2200" dirty="0">
                <a:latin typeface="+mn-lt"/>
              </a:rPr>
              <a:t> </a:t>
            </a:r>
            <a:r>
              <a:rPr lang="en-US" sz="2200" dirty="0" err="1">
                <a:latin typeface="+mn-lt"/>
              </a:rPr>
              <a:t>dezenfekte</a:t>
            </a:r>
            <a:r>
              <a:rPr lang="en-US" sz="2200" dirty="0">
                <a:latin typeface="+mn-lt"/>
              </a:rPr>
              <a:t> </a:t>
            </a:r>
            <a:r>
              <a:rPr lang="en-US" sz="2200" dirty="0" err="1">
                <a:latin typeface="+mn-lt"/>
              </a:rPr>
              <a:t>edilerek</a:t>
            </a:r>
            <a:r>
              <a:rPr lang="en-US" sz="2200" dirty="0">
                <a:latin typeface="+mn-lt"/>
              </a:rPr>
              <a:t> </a:t>
            </a:r>
            <a:r>
              <a:rPr lang="en-US" sz="2200" dirty="0" err="1">
                <a:latin typeface="+mn-lt"/>
              </a:rPr>
              <a:t>uygun</a:t>
            </a:r>
            <a:r>
              <a:rPr lang="en-US" sz="2200" dirty="0">
                <a:latin typeface="+mn-lt"/>
              </a:rPr>
              <a:t> </a:t>
            </a:r>
            <a:r>
              <a:rPr lang="en-US" sz="2200" dirty="0" err="1">
                <a:latin typeface="+mn-lt"/>
              </a:rPr>
              <a:t>ortamda</a:t>
            </a:r>
            <a:r>
              <a:rPr lang="en-US" sz="2200" dirty="0">
                <a:latin typeface="+mn-lt"/>
              </a:rPr>
              <a:t> </a:t>
            </a:r>
            <a:r>
              <a:rPr lang="en-US" sz="2200" dirty="0" err="1">
                <a:latin typeface="+mn-lt"/>
              </a:rPr>
              <a:t>kendi</a:t>
            </a:r>
            <a:r>
              <a:rPr lang="en-US" sz="2200" dirty="0">
                <a:latin typeface="+mn-lt"/>
              </a:rPr>
              <a:t> </a:t>
            </a:r>
            <a:r>
              <a:rPr lang="en-US" sz="2200" dirty="0" err="1">
                <a:latin typeface="+mn-lt"/>
              </a:rPr>
              <a:t>kendine</a:t>
            </a:r>
            <a:r>
              <a:rPr lang="en-US" sz="2200" dirty="0">
                <a:latin typeface="+mn-lt"/>
              </a:rPr>
              <a:t> </a:t>
            </a:r>
            <a:r>
              <a:rPr lang="en-US" sz="2200" dirty="0" err="1">
                <a:latin typeface="+mn-lt"/>
              </a:rPr>
              <a:t>kurumak</a:t>
            </a:r>
            <a:r>
              <a:rPr lang="en-US" sz="2200" dirty="0">
                <a:latin typeface="+mn-lt"/>
              </a:rPr>
              <a:t> </a:t>
            </a:r>
            <a:r>
              <a:rPr lang="en-US" sz="2200" dirty="0" err="1">
                <a:latin typeface="+mn-lt"/>
              </a:rPr>
              <a:t>üzere</a:t>
            </a:r>
            <a:r>
              <a:rPr lang="en-US" sz="2200" dirty="0">
                <a:latin typeface="+mn-lt"/>
              </a:rPr>
              <a:t> </a:t>
            </a:r>
            <a:r>
              <a:rPr lang="en-US" sz="2200" dirty="0" err="1">
                <a:latin typeface="+mn-lt"/>
              </a:rPr>
              <a:t>bırakılmalıdır</a:t>
            </a:r>
            <a:r>
              <a:rPr lang="en-US" sz="2200" dirty="0">
                <a:latin typeface="+mn-lt"/>
              </a:rPr>
              <a:t>.</a:t>
            </a:r>
            <a:endParaRPr lang="tr-TR" sz="2200" dirty="0">
              <a:latin typeface="+mn-lt"/>
            </a:endParaRPr>
          </a:p>
          <a:p>
            <a:pPr>
              <a:lnSpc>
                <a:spcPct val="150000"/>
              </a:lnSpc>
              <a:spcBef>
                <a:spcPts val="1200"/>
              </a:spcBef>
            </a:pPr>
            <a:r>
              <a:rPr lang="en-US" sz="2200" dirty="0" err="1">
                <a:latin typeface="+mn-lt"/>
              </a:rPr>
              <a:t>Gözlüğün</a:t>
            </a:r>
            <a:r>
              <a:rPr lang="en-US" sz="2200" dirty="0">
                <a:latin typeface="+mn-lt"/>
              </a:rPr>
              <a:t> </a:t>
            </a:r>
            <a:r>
              <a:rPr lang="en-US" sz="2200" dirty="0" err="1">
                <a:latin typeface="+mn-lt"/>
              </a:rPr>
              <a:t>tekrar</a:t>
            </a:r>
            <a:r>
              <a:rPr lang="en-US" sz="2200" dirty="0">
                <a:latin typeface="+mn-lt"/>
              </a:rPr>
              <a:t> </a:t>
            </a:r>
            <a:r>
              <a:rPr lang="en-US" sz="2200" dirty="0" err="1">
                <a:latin typeface="+mn-lt"/>
              </a:rPr>
              <a:t>kullanılması</a:t>
            </a:r>
            <a:r>
              <a:rPr lang="en-US" sz="2200" dirty="0">
                <a:latin typeface="+mn-lt"/>
              </a:rPr>
              <a:t> </a:t>
            </a:r>
            <a:r>
              <a:rPr lang="en-US" sz="2200" dirty="0" err="1">
                <a:latin typeface="+mn-lt"/>
              </a:rPr>
              <a:t>durumunda</a:t>
            </a:r>
            <a:r>
              <a:rPr lang="en-US" sz="2200" dirty="0">
                <a:latin typeface="+mn-lt"/>
              </a:rPr>
              <a:t>, </a:t>
            </a:r>
            <a:r>
              <a:rPr lang="en-US" sz="2200" dirty="0" err="1">
                <a:latin typeface="+mn-lt"/>
              </a:rPr>
              <a:t>sağlık</a:t>
            </a:r>
            <a:r>
              <a:rPr lang="en-US" sz="2200" dirty="0">
                <a:latin typeface="+mn-lt"/>
              </a:rPr>
              <a:t> </a:t>
            </a:r>
            <a:r>
              <a:rPr lang="en-US" sz="2200" dirty="0" err="1">
                <a:latin typeface="+mn-lt"/>
              </a:rPr>
              <a:t>kurumunca</a:t>
            </a:r>
            <a:r>
              <a:rPr lang="en-US" sz="2200" dirty="0">
                <a:latin typeface="+mn-lt"/>
              </a:rPr>
              <a:t> </a:t>
            </a:r>
            <a:r>
              <a:rPr lang="en-US" sz="2200" dirty="0" err="1">
                <a:latin typeface="+mn-lt"/>
              </a:rPr>
              <a:t>gözlüğün</a:t>
            </a:r>
            <a:r>
              <a:rPr lang="en-US" sz="2200" dirty="0">
                <a:latin typeface="+mn-lt"/>
              </a:rPr>
              <a:t> </a:t>
            </a:r>
            <a:r>
              <a:rPr lang="en-US" sz="2200" dirty="0" err="1">
                <a:latin typeface="+mn-lt"/>
              </a:rPr>
              <a:t>nerede</a:t>
            </a:r>
            <a:r>
              <a:rPr lang="en-US" sz="2200" dirty="0">
                <a:latin typeface="+mn-lt"/>
              </a:rPr>
              <a:t> </a:t>
            </a:r>
            <a:r>
              <a:rPr lang="en-US" sz="2200" dirty="0" err="1">
                <a:latin typeface="+mn-lt"/>
              </a:rPr>
              <a:t>çıkartılıp</a:t>
            </a:r>
            <a:r>
              <a:rPr lang="en-US" sz="2200" dirty="0">
                <a:latin typeface="+mn-lt"/>
              </a:rPr>
              <a:t> </a:t>
            </a:r>
            <a:r>
              <a:rPr lang="en-US" sz="2200" dirty="0" err="1">
                <a:latin typeface="+mn-lt"/>
              </a:rPr>
              <a:t>depolanacağı</a:t>
            </a:r>
            <a:r>
              <a:rPr lang="en-US" sz="2200" dirty="0">
                <a:latin typeface="+mn-lt"/>
              </a:rPr>
              <a:t> </a:t>
            </a:r>
            <a:r>
              <a:rPr lang="en-US" sz="2200" dirty="0" err="1">
                <a:latin typeface="+mn-lt"/>
              </a:rPr>
              <a:t>ve</a:t>
            </a:r>
            <a:r>
              <a:rPr lang="en-US" sz="2200" dirty="0">
                <a:latin typeface="+mn-lt"/>
              </a:rPr>
              <a:t> </a:t>
            </a:r>
            <a:r>
              <a:rPr lang="en-US" sz="2200" dirty="0" err="1">
                <a:latin typeface="+mn-lt"/>
              </a:rPr>
              <a:t>dezenfekte</a:t>
            </a:r>
            <a:r>
              <a:rPr lang="en-US" sz="2200" dirty="0">
                <a:latin typeface="+mn-lt"/>
              </a:rPr>
              <a:t> </a:t>
            </a:r>
            <a:r>
              <a:rPr lang="en-US" sz="2200" dirty="0" err="1">
                <a:latin typeface="+mn-lt"/>
              </a:rPr>
              <a:t>edileceği</a:t>
            </a:r>
            <a:r>
              <a:rPr lang="en-US" sz="2200" dirty="0">
                <a:latin typeface="+mn-lt"/>
              </a:rPr>
              <a:t> </a:t>
            </a:r>
            <a:r>
              <a:rPr lang="en-US" sz="2200" dirty="0" err="1">
                <a:latin typeface="+mn-lt"/>
              </a:rPr>
              <a:t>talimatlandırılır</a:t>
            </a:r>
            <a:r>
              <a:rPr lang="en-US" sz="2200" dirty="0">
                <a:latin typeface="+mn-lt"/>
              </a:rPr>
              <a:t>.</a:t>
            </a:r>
            <a:endParaRPr lang="tr-TR" sz="2200" dirty="0">
              <a:latin typeface="+mn-lt"/>
            </a:endParaRPr>
          </a:p>
          <a:p>
            <a:pPr>
              <a:lnSpc>
                <a:spcPct val="150000"/>
              </a:lnSpc>
            </a:pPr>
            <a:endParaRPr lang="tr-TR" dirty="0"/>
          </a:p>
        </p:txBody>
      </p:sp>
    </p:spTree>
    <p:extLst>
      <p:ext uri="{BB962C8B-B14F-4D97-AF65-F5344CB8AC3E}">
        <p14:creationId xmlns:p14="http://schemas.microsoft.com/office/powerpoint/2010/main" val="1406475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13383"/>
            <a:ext cx="9587845" cy="5163617"/>
          </a:xfrm>
        </p:spPr>
        <p:txBody>
          <a:bodyPr>
            <a:normAutofit fontScale="92500"/>
          </a:bodyPr>
          <a:lstStyle/>
          <a:p>
            <a:pPr>
              <a:lnSpc>
                <a:spcPct val="110000"/>
              </a:lnSpc>
              <a:spcBef>
                <a:spcPts val="1200"/>
              </a:spcBef>
            </a:pPr>
            <a:r>
              <a:rPr lang="tr-TR" b="1" dirty="0">
                <a:latin typeface="+mn-lt"/>
              </a:rPr>
              <a:t>COVID-19 tanısı almış kişiler mekanik solunum desteği sağlayabilecek </a:t>
            </a:r>
            <a:r>
              <a:rPr lang="tr-TR" b="1" dirty="0" err="1">
                <a:latin typeface="+mn-lt"/>
              </a:rPr>
              <a:t>multidisipliner</a:t>
            </a:r>
            <a:r>
              <a:rPr lang="tr-TR" b="1" dirty="0">
                <a:latin typeface="+mn-lt"/>
              </a:rPr>
              <a:t> hastanelerde (dal hastanesi dışındaki) takip ve tedavi edilebilirler</a:t>
            </a:r>
          </a:p>
          <a:p>
            <a:pPr>
              <a:lnSpc>
                <a:spcPct val="110000"/>
              </a:lnSpc>
              <a:spcBef>
                <a:spcPts val="1200"/>
              </a:spcBef>
            </a:pPr>
            <a:r>
              <a:rPr lang="tr-TR" dirty="0">
                <a:latin typeface="+mn-lt"/>
              </a:rPr>
              <a:t>Ancak hastalığın yayılımının kontrol altında tutulabilmesi için aynı ilde belirlenen hastane bulunması halinde ve hastane şartları uygun ise, belirlenen hastane tercih edilir</a:t>
            </a:r>
          </a:p>
          <a:p>
            <a:pPr>
              <a:lnSpc>
                <a:spcPct val="110000"/>
              </a:lnSpc>
              <a:spcBef>
                <a:spcPts val="1200"/>
              </a:spcBef>
            </a:pPr>
            <a:r>
              <a:rPr lang="tr-TR" dirty="0">
                <a:latin typeface="+mn-lt"/>
              </a:rPr>
              <a:t>Sağlık kuruluşlarında standart enfeksiyondan korunma ve kontrol önlemleri uygulanmalı</a:t>
            </a:r>
          </a:p>
          <a:p>
            <a:pPr>
              <a:lnSpc>
                <a:spcPct val="110000"/>
              </a:lnSpc>
              <a:spcBef>
                <a:spcPts val="1200"/>
              </a:spcBef>
            </a:pPr>
            <a:r>
              <a:rPr lang="tr-TR" dirty="0">
                <a:latin typeface="+mn-lt"/>
              </a:rPr>
              <a:t>Buna ek olarak gerekli hallerde uygulanacak temas ve damlacık korunma önlemlerinin uygulanmasına hasta taburcu olana kadar devam edilmeli </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Hastaneye Yatış</a:t>
            </a:r>
          </a:p>
        </p:txBody>
      </p:sp>
    </p:spTree>
    <p:extLst>
      <p:ext uri="{BB962C8B-B14F-4D97-AF65-F5344CB8AC3E}">
        <p14:creationId xmlns:p14="http://schemas.microsoft.com/office/powerpoint/2010/main" val="1873101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728664" y="1313383"/>
            <a:ext cx="10320336" cy="5163617"/>
          </a:xfrm>
        </p:spPr>
        <p:txBody>
          <a:bodyPr>
            <a:normAutofit fontScale="92500"/>
          </a:bodyPr>
          <a:lstStyle/>
          <a:p>
            <a:pPr marL="0" indent="0">
              <a:lnSpc>
                <a:spcPct val="110000"/>
              </a:lnSpc>
              <a:spcBef>
                <a:spcPts val="1200"/>
              </a:spcBef>
              <a:buNone/>
            </a:pPr>
            <a:r>
              <a:rPr lang="tr-TR" dirty="0"/>
              <a:t>COVID-19 </a:t>
            </a:r>
            <a:r>
              <a:rPr lang="tr-TR" dirty="0">
                <a:latin typeface="+mn-lt"/>
              </a:rPr>
              <a:t>olası veya kesin vakalarının hastaneye yatışlarında standart, temas ve damlacık önlemlerinin alınması gerekmekte</a:t>
            </a:r>
          </a:p>
          <a:p>
            <a:pPr>
              <a:lnSpc>
                <a:spcPct val="110000"/>
              </a:lnSpc>
              <a:spcBef>
                <a:spcPts val="1200"/>
              </a:spcBef>
            </a:pPr>
            <a:r>
              <a:rPr lang="tr-TR" dirty="0">
                <a:latin typeface="+mn-lt"/>
              </a:rPr>
              <a:t>Hastalar tek kişilik, özel banyosu ve tuvaleti olan, kapatılabilir kapı içeren bir odada olmalı</a:t>
            </a:r>
          </a:p>
          <a:p>
            <a:pPr>
              <a:lnSpc>
                <a:spcPct val="110000"/>
              </a:lnSpc>
              <a:spcBef>
                <a:spcPts val="1200"/>
              </a:spcBef>
            </a:pPr>
            <a:r>
              <a:rPr lang="tr-TR" dirty="0">
                <a:latin typeface="+mn-lt"/>
              </a:rPr>
              <a:t>Tek kişilik odalar bulunmadığı durumlarda kesin </a:t>
            </a:r>
            <a:r>
              <a:rPr lang="tr-TR" dirty="0"/>
              <a:t>COVID-19</a:t>
            </a:r>
            <a:r>
              <a:rPr lang="tr-TR" dirty="0">
                <a:latin typeface="+mn-lt"/>
              </a:rPr>
              <a:t> vakaları aynı odada </a:t>
            </a:r>
            <a:r>
              <a:rPr lang="tr-TR" dirty="0" err="1">
                <a:latin typeface="+mn-lt"/>
              </a:rPr>
              <a:t>kohort</a:t>
            </a:r>
            <a:r>
              <a:rPr lang="tr-TR" dirty="0">
                <a:latin typeface="+mn-lt"/>
              </a:rPr>
              <a:t> edilebilir, ancak olası </a:t>
            </a:r>
            <a:r>
              <a:rPr lang="tr-TR" dirty="0"/>
              <a:t>COVID-19</a:t>
            </a:r>
            <a:r>
              <a:rPr lang="tr-TR" dirty="0">
                <a:latin typeface="+mn-lt"/>
              </a:rPr>
              <a:t> vakalarının ayrı odalarda yatırılması tercih edilmeli</a:t>
            </a:r>
          </a:p>
          <a:p>
            <a:pPr>
              <a:lnSpc>
                <a:spcPct val="110000"/>
              </a:lnSpc>
              <a:spcBef>
                <a:spcPts val="1200"/>
              </a:spcBef>
            </a:pPr>
            <a:r>
              <a:rPr lang="tr-TR" dirty="0">
                <a:latin typeface="+mn-lt"/>
              </a:rPr>
              <a:t>Zorunlu hallerde ise olası </a:t>
            </a:r>
            <a:r>
              <a:rPr lang="tr-TR" dirty="0"/>
              <a:t>COVID-19</a:t>
            </a:r>
            <a:r>
              <a:rPr lang="tr-TR" dirty="0">
                <a:latin typeface="+mn-lt"/>
              </a:rPr>
              <a:t> vakaları aynı odada hasta yatakları en az 1 m aralıklı olacak şekilde yerleştirilmeli</a:t>
            </a:r>
          </a:p>
          <a:p>
            <a:pPr>
              <a:lnSpc>
                <a:spcPct val="110000"/>
              </a:lnSpc>
              <a:spcBef>
                <a:spcPts val="1200"/>
              </a:spcBef>
            </a:pPr>
            <a:r>
              <a:rPr lang="tr-TR" dirty="0" err="1">
                <a:latin typeface="+mn-lt"/>
              </a:rPr>
              <a:t>Kohorta</a:t>
            </a:r>
            <a:r>
              <a:rPr lang="tr-TR" dirty="0">
                <a:latin typeface="+mn-lt"/>
              </a:rPr>
              <a:t> dahil edilen (aynı odayı paylaşan) olası hastalar tıbbi maske kullanmalı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Odasının Özellikleri</a:t>
            </a:r>
          </a:p>
        </p:txBody>
      </p:sp>
    </p:spTree>
    <p:extLst>
      <p:ext uri="{BB962C8B-B14F-4D97-AF65-F5344CB8AC3E}">
        <p14:creationId xmlns:p14="http://schemas.microsoft.com/office/powerpoint/2010/main" val="2699438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456258"/>
            <a:ext cx="9445658" cy="4954067"/>
          </a:xfrm>
        </p:spPr>
        <p:txBody>
          <a:bodyPr>
            <a:normAutofit/>
          </a:bodyPr>
          <a:lstStyle/>
          <a:p>
            <a:pPr marL="0" indent="0">
              <a:lnSpc>
                <a:spcPct val="100000"/>
              </a:lnSpc>
              <a:spcBef>
                <a:spcPts val="1200"/>
              </a:spcBef>
              <a:buNone/>
            </a:pPr>
            <a:r>
              <a:rPr lang="tr-TR" dirty="0">
                <a:latin typeface="+mn-lt"/>
              </a:rPr>
              <a:t>Kullanılacak tıbbi malzemeler </a:t>
            </a:r>
          </a:p>
          <a:p>
            <a:pPr>
              <a:lnSpc>
                <a:spcPct val="100000"/>
              </a:lnSpc>
              <a:spcBef>
                <a:spcPts val="1200"/>
              </a:spcBef>
            </a:pPr>
            <a:r>
              <a:rPr lang="tr-TR" dirty="0">
                <a:latin typeface="+mn-lt"/>
              </a:rPr>
              <a:t>Hastaya özel olmalı</a:t>
            </a:r>
          </a:p>
          <a:p>
            <a:pPr>
              <a:lnSpc>
                <a:spcPct val="100000"/>
              </a:lnSpc>
              <a:spcBef>
                <a:spcPts val="1200"/>
              </a:spcBef>
            </a:pPr>
            <a:r>
              <a:rPr lang="tr-TR" dirty="0">
                <a:latin typeface="+mn-lt"/>
              </a:rPr>
              <a:t>Oda dışına çıkarılmamalı</a:t>
            </a:r>
          </a:p>
          <a:p>
            <a:pPr>
              <a:lnSpc>
                <a:spcPct val="100000"/>
              </a:lnSpc>
              <a:spcBef>
                <a:spcPts val="1200"/>
              </a:spcBef>
            </a:pPr>
            <a:r>
              <a:rPr lang="tr-TR" dirty="0">
                <a:latin typeface="+mn-lt"/>
              </a:rPr>
              <a:t>Hastalar arasında ortak malzeme kullanımına izin verilmemeli</a:t>
            </a:r>
          </a:p>
          <a:p>
            <a:pPr>
              <a:lnSpc>
                <a:spcPct val="100000"/>
              </a:lnSpc>
              <a:spcBef>
                <a:spcPts val="1200"/>
              </a:spcBef>
            </a:pPr>
            <a:r>
              <a:rPr lang="tr-TR" dirty="0">
                <a:latin typeface="+mn-lt"/>
              </a:rPr>
              <a:t>Eğer kullanılacak ekipman (</a:t>
            </a:r>
            <a:r>
              <a:rPr lang="tr-TR" dirty="0" err="1">
                <a:latin typeface="+mn-lt"/>
              </a:rPr>
              <a:t>örn</a:t>
            </a:r>
            <a:r>
              <a:rPr lang="tr-TR" dirty="0">
                <a:latin typeface="+mn-lt"/>
              </a:rPr>
              <a:t>. </a:t>
            </a:r>
            <a:r>
              <a:rPr lang="tr-TR" dirty="0" err="1">
                <a:latin typeface="+mn-lt"/>
              </a:rPr>
              <a:t>steteskop</a:t>
            </a:r>
            <a:r>
              <a:rPr lang="tr-TR" dirty="0">
                <a:latin typeface="+mn-lt"/>
              </a:rPr>
              <a:t>, ateş ölçer) birden fazla hastada kullanılıyor ise her hasta kullanımında temizlenmeli ve dezenfekte edilmeli (</a:t>
            </a:r>
            <a:r>
              <a:rPr lang="tr-TR" dirty="0" err="1">
                <a:latin typeface="+mn-lt"/>
              </a:rPr>
              <a:t>örn</a:t>
            </a:r>
            <a:r>
              <a:rPr lang="tr-TR" dirty="0">
                <a:latin typeface="+mn-lt"/>
              </a:rPr>
              <a:t>. etil alkol %70). </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Hasta Odasının Özellikleri</a:t>
            </a:r>
          </a:p>
        </p:txBody>
      </p:sp>
    </p:spTree>
    <p:extLst>
      <p:ext uri="{BB962C8B-B14F-4D97-AF65-F5344CB8AC3E}">
        <p14:creationId xmlns:p14="http://schemas.microsoft.com/office/powerpoint/2010/main" val="2695189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89583"/>
            <a:ext cx="10326033" cy="4925492"/>
          </a:xfrm>
        </p:spPr>
        <p:txBody>
          <a:bodyPr>
            <a:normAutofit/>
          </a:bodyPr>
          <a:lstStyle/>
          <a:p>
            <a:pPr>
              <a:lnSpc>
                <a:spcPct val="100000"/>
              </a:lnSpc>
              <a:spcBef>
                <a:spcPts val="1200"/>
              </a:spcBef>
            </a:pPr>
            <a:r>
              <a:rPr lang="tr-TR" dirty="0">
                <a:latin typeface="+mn-lt"/>
              </a:rPr>
              <a:t>Tıbbi olarak gerekmedikçe hastaların odadan veya alandan başka bir alana taşınmasından kaçınılmalı</a:t>
            </a:r>
          </a:p>
          <a:p>
            <a:pPr>
              <a:lnSpc>
                <a:spcPct val="100000"/>
              </a:lnSpc>
              <a:spcBef>
                <a:spcPts val="1200"/>
              </a:spcBef>
            </a:pPr>
            <a:r>
              <a:rPr lang="tr-TR" dirty="0">
                <a:latin typeface="+mn-lt"/>
              </a:rPr>
              <a:t>Olası COVID-19 hastaları için belirlenmiş portatif X-ray cihazı ve/veya diğer önemli tanı cihazları kullanılmalı</a:t>
            </a:r>
          </a:p>
          <a:p>
            <a:pPr>
              <a:lnSpc>
                <a:spcPct val="100000"/>
              </a:lnSpc>
              <a:spcBef>
                <a:spcPts val="1200"/>
              </a:spcBef>
            </a:pPr>
            <a:r>
              <a:rPr lang="tr-TR" dirty="0">
                <a:latin typeface="+mn-lt"/>
              </a:rPr>
              <a:t>Ancak portatif tanı cihazları mümkün değilse ve hastanın taşınması gerekiyorsa çalışanlar, diğer hastalar ve ziyaretçiler ile teması en aza indirecek taşıma prosedürleri önceden belirlenmeli ve hastanın transferinde tıbbi maske takması sağlanmalı ve mümkünse son vaka olarak alınmalı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Hasta Odasının Özellikleri</a:t>
            </a:r>
          </a:p>
        </p:txBody>
      </p:sp>
    </p:spTree>
    <p:extLst>
      <p:ext uri="{BB962C8B-B14F-4D97-AF65-F5344CB8AC3E}">
        <p14:creationId xmlns:p14="http://schemas.microsoft.com/office/powerpoint/2010/main" val="2786603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532458"/>
            <a:ext cx="9445658" cy="3793083"/>
          </a:xfrm>
        </p:spPr>
        <p:txBody>
          <a:bodyPr/>
          <a:lstStyle/>
          <a:p>
            <a:pPr>
              <a:lnSpc>
                <a:spcPct val="100000"/>
              </a:lnSpc>
              <a:spcBef>
                <a:spcPts val="1200"/>
              </a:spcBef>
            </a:pPr>
            <a:r>
              <a:rPr lang="tr-TR" dirty="0">
                <a:latin typeface="+mn-lt"/>
              </a:rPr>
              <a:t>Hastanın taşınması sırasında görevli sağlık personelinin uygun kişisel koruyucu ekipman kullanması sağlanmalı (Maske olarak tıbbi maske)</a:t>
            </a:r>
          </a:p>
          <a:p>
            <a:pPr>
              <a:lnSpc>
                <a:spcPct val="100000"/>
              </a:lnSpc>
              <a:spcBef>
                <a:spcPts val="1200"/>
              </a:spcBef>
            </a:pPr>
            <a:r>
              <a:rPr lang="tr-TR" dirty="0">
                <a:latin typeface="+mn-lt"/>
              </a:rPr>
              <a:t>El hijyenine özen gösterilmeli</a:t>
            </a:r>
          </a:p>
          <a:p>
            <a:pPr>
              <a:lnSpc>
                <a:spcPct val="100000"/>
              </a:lnSpc>
              <a:spcBef>
                <a:spcPts val="1200"/>
              </a:spcBef>
            </a:pPr>
            <a:r>
              <a:rPr lang="tr-TR" dirty="0">
                <a:latin typeface="+mn-lt"/>
              </a:rPr>
              <a:t>Hastanın temas ettiği yüzeyler düzenli olarak temizlenmeli ve dezenfekte edilmeli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Odasının Özellikleri</a:t>
            </a:r>
          </a:p>
        </p:txBody>
      </p:sp>
    </p:spTree>
    <p:extLst>
      <p:ext uri="{BB962C8B-B14F-4D97-AF65-F5344CB8AC3E}">
        <p14:creationId xmlns:p14="http://schemas.microsoft.com/office/powerpoint/2010/main" val="3073868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61008"/>
            <a:ext cx="9445658" cy="5173142"/>
          </a:xfrm>
        </p:spPr>
        <p:txBody>
          <a:bodyPr>
            <a:normAutofit/>
          </a:bodyPr>
          <a:lstStyle/>
          <a:p>
            <a:pPr>
              <a:lnSpc>
                <a:spcPct val="100000"/>
              </a:lnSpc>
            </a:pPr>
            <a:r>
              <a:rPr lang="tr-TR" sz="2800" dirty="0">
                <a:latin typeface="+mn-lt"/>
              </a:rPr>
              <a:t>Hasta odasına girişler sınırlandırılmalı, sadece hastanın bakımından sorumlu olan ve girişi gerekli olan personelin odaya girişine izin verilmeli</a:t>
            </a:r>
          </a:p>
          <a:p>
            <a:pPr>
              <a:lnSpc>
                <a:spcPct val="100000"/>
              </a:lnSpc>
            </a:pPr>
            <a:r>
              <a:rPr lang="tr-TR" sz="2800" dirty="0">
                <a:latin typeface="+mn-lt"/>
              </a:rPr>
              <a:t>Hasta ziyaretçileri yasaklanmalı ve refakatçi gerekli ise tek kişi ile kısıtlanmalı</a:t>
            </a:r>
          </a:p>
          <a:p>
            <a:pPr>
              <a:lnSpc>
                <a:spcPct val="100000"/>
              </a:lnSpc>
            </a:pPr>
            <a:r>
              <a:rPr lang="tr-TR" sz="2800" dirty="0">
                <a:latin typeface="+mn-lt"/>
              </a:rPr>
              <a:t>Hasta odasına girişlerde kişisel koruyucu malzemeler; hasta odası girişinde hazır olarak bulundurulmalı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895541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Tree>
    <p:extLst>
      <p:ext uri="{BB962C8B-B14F-4D97-AF65-F5344CB8AC3E}">
        <p14:creationId xmlns:p14="http://schemas.microsoft.com/office/powerpoint/2010/main" val="3956767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532458"/>
            <a:ext cx="9721195" cy="5001692"/>
          </a:xfrm>
        </p:spPr>
        <p:txBody>
          <a:bodyPr>
            <a:normAutofit fontScale="92500"/>
          </a:bodyPr>
          <a:lstStyle/>
          <a:p>
            <a:pPr lvl="0">
              <a:lnSpc>
                <a:spcPct val="110000"/>
              </a:lnSpc>
            </a:pPr>
            <a:r>
              <a:rPr lang="tr-TR" dirty="0">
                <a:latin typeface="+mn-lt"/>
              </a:rPr>
              <a:t>Eldiven öncesi ve sonrasında el hijyenine dikkat edilmeli</a:t>
            </a:r>
          </a:p>
          <a:p>
            <a:pPr lvl="0">
              <a:lnSpc>
                <a:spcPct val="110000"/>
              </a:lnSpc>
            </a:pPr>
            <a:r>
              <a:rPr lang="en-US" dirty="0" err="1">
                <a:latin typeface="+mn-lt"/>
              </a:rPr>
              <a:t>Muayene</a:t>
            </a:r>
            <a:r>
              <a:rPr lang="en-US" dirty="0">
                <a:latin typeface="+mn-lt"/>
              </a:rPr>
              <a:t>, </a:t>
            </a:r>
            <a:r>
              <a:rPr lang="en-US" dirty="0" err="1">
                <a:latin typeface="+mn-lt"/>
              </a:rPr>
              <a:t>tedavi</a:t>
            </a:r>
            <a:r>
              <a:rPr lang="en-US" dirty="0">
                <a:latin typeface="+mn-lt"/>
              </a:rPr>
              <a:t> </a:t>
            </a:r>
            <a:r>
              <a:rPr lang="en-US" dirty="0" err="1">
                <a:latin typeface="+mn-lt"/>
              </a:rPr>
              <a:t>ve</a:t>
            </a:r>
            <a:r>
              <a:rPr lang="en-US" dirty="0">
                <a:latin typeface="+mn-lt"/>
              </a:rPr>
              <a:t> </a:t>
            </a:r>
            <a:r>
              <a:rPr lang="en-US" dirty="0" err="1">
                <a:latin typeface="+mn-lt"/>
              </a:rPr>
              <a:t>kişisel</a:t>
            </a:r>
            <a:r>
              <a:rPr lang="en-US" dirty="0">
                <a:latin typeface="+mn-lt"/>
              </a:rPr>
              <a:t> </a:t>
            </a:r>
            <a:r>
              <a:rPr lang="en-US" dirty="0" err="1">
                <a:latin typeface="+mn-lt"/>
              </a:rPr>
              <a:t>bakım</a:t>
            </a:r>
            <a:r>
              <a:rPr lang="en-US" dirty="0">
                <a:latin typeface="+mn-lt"/>
              </a:rPr>
              <a:t> </a:t>
            </a:r>
            <a:r>
              <a:rPr lang="en-US" dirty="0" err="1">
                <a:latin typeface="+mn-lt"/>
              </a:rPr>
              <a:t>yapan</a:t>
            </a:r>
            <a:r>
              <a:rPr lang="en-US" dirty="0">
                <a:latin typeface="+mn-lt"/>
              </a:rPr>
              <a:t> </a:t>
            </a:r>
            <a:r>
              <a:rPr lang="en-US" dirty="0" err="1">
                <a:latin typeface="+mn-lt"/>
              </a:rPr>
              <a:t>kişiler</a:t>
            </a:r>
            <a:r>
              <a:rPr lang="tr-TR" dirty="0">
                <a:latin typeface="+mn-lt"/>
              </a:rPr>
              <a:t>;</a:t>
            </a:r>
          </a:p>
          <a:p>
            <a:pPr lvl="1">
              <a:lnSpc>
                <a:spcPct val="110000"/>
              </a:lnSpc>
            </a:pPr>
            <a:r>
              <a:rPr lang="tr-TR" dirty="0"/>
              <a:t>E</a:t>
            </a:r>
            <a:r>
              <a:rPr lang="en-US" dirty="0" err="1"/>
              <a:t>ldiven</a:t>
            </a:r>
            <a:r>
              <a:rPr lang="en-US" dirty="0"/>
              <a:t> </a:t>
            </a:r>
            <a:endParaRPr lang="tr-TR" dirty="0"/>
          </a:p>
          <a:p>
            <a:pPr lvl="1">
              <a:lnSpc>
                <a:spcPct val="110000"/>
              </a:lnSpc>
            </a:pPr>
            <a:r>
              <a:rPr lang="tr-TR" dirty="0"/>
              <a:t>İ</a:t>
            </a:r>
            <a:r>
              <a:rPr lang="en-US" dirty="0" err="1"/>
              <a:t>zolasyon</a:t>
            </a:r>
            <a:r>
              <a:rPr lang="en-US" dirty="0"/>
              <a:t> </a:t>
            </a:r>
            <a:r>
              <a:rPr lang="en-US" dirty="0" err="1"/>
              <a:t>önlüğü</a:t>
            </a:r>
            <a:r>
              <a:rPr lang="en-US" dirty="0"/>
              <a:t> </a:t>
            </a:r>
            <a:endParaRPr lang="tr-TR" dirty="0"/>
          </a:p>
          <a:p>
            <a:pPr lvl="1">
              <a:lnSpc>
                <a:spcPct val="110000"/>
              </a:lnSpc>
            </a:pPr>
            <a:r>
              <a:rPr lang="tr-TR" b="1" dirty="0"/>
              <a:t>T</a:t>
            </a:r>
            <a:r>
              <a:rPr lang="en-US" b="1" dirty="0" err="1"/>
              <a:t>ıbbi</a:t>
            </a:r>
            <a:r>
              <a:rPr lang="en-US" b="1" dirty="0"/>
              <a:t> </a:t>
            </a:r>
            <a:r>
              <a:rPr lang="en-US" b="1" dirty="0" err="1"/>
              <a:t>maske</a:t>
            </a:r>
            <a:r>
              <a:rPr lang="en-US" b="1" dirty="0"/>
              <a:t> </a:t>
            </a:r>
            <a:endParaRPr lang="tr-TR" b="1" dirty="0"/>
          </a:p>
          <a:p>
            <a:pPr>
              <a:lnSpc>
                <a:spcPct val="110000"/>
              </a:lnSpc>
            </a:pPr>
            <a:r>
              <a:rPr lang="en-US" dirty="0" err="1">
                <a:latin typeface="+mn-lt"/>
              </a:rPr>
              <a:t>Hastanın</a:t>
            </a:r>
            <a:r>
              <a:rPr lang="en-US" dirty="0">
                <a:latin typeface="+mn-lt"/>
              </a:rPr>
              <a:t> </a:t>
            </a:r>
            <a:r>
              <a:rPr lang="en-US" dirty="0" err="1">
                <a:latin typeface="+mn-lt"/>
              </a:rPr>
              <a:t>sekresyonları</a:t>
            </a:r>
            <a:r>
              <a:rPr lang="en-US" dirty="0">
                <a:latin typeface="+mn-lt"/>
              </a:rPr>
              <a:t> </a:t>
            </a:r>
            <a:r>
              <a:rPr lang="en-US" dirty="0" err="1">
                <a:latin typeface="+mn-lt"/>
              </a:rPr>
              <a:t>veya</a:t>
            </a:r>
            <a:r>
              <a:rPr lang="en-US" dirty="0">
                <a:latin typeface="+mn-lt"/>
              </a:rPr>
              <a:t> </a:t>
            </a:r>
            <a:r>
              <a:rPr lang="en-US" dirty="0" err="1">
                <a:latin typeface="+mn-lt"/>
              </a:rPr>
              <a:t>vücut</a:t>
            </a:r>
            <a:r>
              <a:rPr lang="en-US" dirty="0">
                <a:latin typeface="+mn-lt"/>
              </a:rPr>
              <a:t> </a:t>
            </a:r>
            <a:r>
              <a:rPr lang="en-US" dirty="0" err="1">
                <a:latin typeface="+mn-lt"/>
              </a:rPr>
              <a:t>çıkartılarının</a:t>
            </a:r>
            <a:r>
              <a:rPr lang="en-US" dirty="0">
                <a:latin typeface="+mn-lt"/>
              </a:rPr>
              <a:t> </a:t>
            </a:r>
            <a:r>
              <a:rPr lang="en-US" dirty="0" err="1">
                <a:latin typeface="+mn-lt"/>
              </a:rPr>
              <a:t>aerosolizasyonuna</a:t>
            </a:r>
            <a:r>
              <a:rPr lang="en-US" dirty="0">
                <a:latin typeface="+mn-lt"/>
              </a:rPr>
              <a:t> </a:t>
            </a:r>
            <a:r>
              <a:rPr lang="en-US" dirty="0" err="1">
                <a:latin typeface="+mn-lt"/>
              </a:rPr>
              <a:t>neden</a:t>
            </a:r>
            <a:r>
              <a:rPr lang="en-US" dirty="0">
                <a:latin typeface="+mn-lt"/>
              </a:rPr>
              <a:t> </a:t>
            </a:r>
            <a:r>
              <a:rPr lang="en-US" dirty="0" err="1">
                <a:latin typeface="+mn-lt"/>
              </a:rPr>
              <a:t>olabilecek</a:t>
            </a:r>
            <a:r>
              <a:rPr lang="en-US" dirty="0">
                <a:latin typeface="+mn-lt"/>
              </a:rPr>
              <a:t> </a:t>
            </a:r>
            <a:r>
              <a:rPr lang="en-US" dirty="0" err="1">
                <a:latin typeface="+mn-lt"/>
              </a:rPr>
              <a:t>girişim</a:t>
            </a:r>
            <a:r>
              <a:rPr lang="en-US" dirty="0">
                <a:latin typeface="+mn-lt"/>
              </a:rPr>
              <a:t> </a:t>
            </a:r>
            <a:r>
              <a:rPr lang="en-US" dirty="0" err="1">
                <a:latin typeface="+mn-lt"/>
              </a:rPr>
              <a:t>yapılacağında</a:t>
            </a:r>
            <a:endParaRPr lang="tr-TR" dirty="0">
              <a:latin typeface="+mn-lt"/>
            </a:endParaRPr>
          </a:p>
          <a:p>
            <a:pPr lvl="1">
              <a:lnSpc>
                <a:spcPct val="110000"/>
              </a:lnSpc>
            </a:pPr>
            <a:r>
              <a:rPr lang="en-US" b="1" dirty="0"/>
              <a:t>N95/FFP2 </a:t>
            </a:r>
            <a:r>
              <a:rPr lang="en-US" dirty="0" err="1"/>
              <a:t>veya</a:t>
            </a:r>
            <a:r>
              <a:rPr lang="en-US" dirty="0"/>
              <a:t> </a:t>
            </a:r>
            <a:r>
              <a:rPr lang="en-US" b="1" dirty="0"/>
              <a:t>N99/FFP3 </a:t>
            </a:r>
            <a:r>
              <a:rPr lang="en-US" b="1" dirty="0" err="1"/>
              <a:t>maske</a:t>
            </a:r>
            <a:r>
              <a:rPr lang="en-US" dirty="0"/>
              <a:t> </a:t>
            </a:r>
            <a:endParaRPr lang="tr-TR" dirty="0"/>
          </a:p>
          <a:p>
            <a:pPr lvl="1">
              <a:lnSpc>
                <a:spcPct val="110000"/>
              </a:lnSpc>
            </a:pPr>
            <a:r>
              <a:rPr lang="tr-TR" dirty="0"/>
              <a:t>Gözlük / siperlik</a:t>
            </a:r>
          </a:p>
          <a:p>
            <a:pPr lvl="1">
              <a:lnSpc>
                <a:spcPct val="110000"/>
              </a:lnSpc>
            </a:pPr>
            <a:r>
              <a:rPr lang="tr-TR" dirty="0"/>
              <a:t>İzolasyon önlüğü</a:t>
            </a:r>
          </a:p>
          <a:p>
            <a:pPr lvl="1">
              <a:lnSpc>
                <a:spcPct val="110000"/>
              </a:lnSpc>
            </a:pPr>
            <a:r>
              <a:rPr lang="tr-TR" dirty="0"/>
              <a:t>Eldiven</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10781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Tree>
    <p:extLst>
      <p:ext uri="{BB962C8B-B14F-4D97-AF65-F5344CB8AC3E}">
        <p14:creationId xmlns:p14="http://schemas.microsoft.com/office/powerpoint/2010/main" val="125713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438723" y="1417631"/>
            <a:ext cx="7130242" cy="4571999"/>
          </a:xfrm>
        </p:spPr>
        <p:txBody>
          <a:bodyPr>
            <a:normAutofit/>
          </a:bodyPr>
          <a:lstStyle/>
          <a:p>
            <a:r>
              <a:rPr lang="tr-TR" sz="2400" dirty="0">
                <a:latin typeface="+mn-lt"/>
              </a:rPr>
              <a:t>Soğuk algınlığına neden olan </a:t>
            </a:r>
            <a:r>
              <a:rPr lang="tr-TR" sz="2400" dirty="0" err="1">
                <a:latin typeface="+mn-lt"/>
              </a:rPr>
              <a:t>coronavirusler</a:t>
            </a:r>
            <a:r>
              <a:rPr lang="tr-TR" sz="2400" dirty="0">
                <a:latin typeface="+mn-lt"/>
              </a:rPr>
              <a:t>: Her yıl genellikle mevsimsel grip döneminde</a:t>
            </a:r>
          </a:p>
          <a:p>
            <a:pPr lvl="1"/>
            <a:r>
              <a:rPr lang="tr-TR" sz="2200" dirty="0">
                <a:latin typeface="+mn-lt"/>
              </a:rPr>
              <a:t>HCoV-229E </a:t>
            </a:r>
          </a:p>
          <a:p>
            <a:pPr lvl="1"/>
            <a:r>
              <a:rPr lang="tr-TR" sz="2200" dirty="0">
                <a:latin typeface="+mn-lt"/>
              </a:rPr>
              <a:t>HCoV-OC43 </a:t>
            </a:r>
          </a:p>
          <a:p>
            <a:pPr lvl="1"/>
            <a:r>
              <a:rPr lang="tr-TR" sz="2200" dirty="0">
                <a:latin typeface="+mn-lt"/>
              </a:rPr>
              <a:t>HCoV-NL63 </a:t>
            </a:r>
          </a:p>
          <a:p>
            <a:pPr lvl="1"/>
            <a:r>
              <a:rPr lang="tr-TR" sz="2200" dirty="0">
                <a:latin typeface="+mn-lt"/>
              </a:rPr>
              <a:t>HKU1-CoV</a:t>
            </a:r>
          </a:p>
          <a:p>
            <a:r>
              <a:rPr lang="tr-TR" sz="2400" dirty="0">
                <a:latin typeface="+mn-lt"/>
              </a:rPr>
              <a:t>Ağır Akut Solunum Sendromuna neden olan: SARS-</a:t>
            </a:r>
            <a:r>
              <a:rPr lang="tr-TR" sz="2400" dirty="0" err="1">
                <a:latin typeface="+mn-lt"/>
              </a:rPr>
              <a:t>CoV</a:t>
            </a:r>
            <a:endParaRPr lang="tr-TR" sz="2400" dirty="0">
              <a:latin typeface="+mn-lt"/>
            </a:endParaRPr>
          </a:p>
          <a:p>
            <a:r>
              <a:rPr lang="tr-TR" sz="2400" dirty="0">
                <a:latin typeface="+mn-lt"/>
              </a:rPr>
              <a:t>Orta Doğu Solunum Sendromuna neden olan: MERS-</a:t>
            </a:r>
            <a:r>
              <a:rPr lang="tr-TR" sz="2400" dirty="0" err="1">
                <a:latin typeface="+mn-lt"/>
              </a:rPr>
              <a:t>CoV</a:t>
            </a:r>
            <a:endParaRPr lang="tr-TR" sz="2400" dirty="0">
              <a:latin typeface="+mn-lt"/>
            </a:endParaRPr>
          </a:p>
        </p:txBody>
      </p:sp>
      <p:pic>
        <p:nvPicPr>
          <p:cNvPr id="5" name="Resim 4" descr="GISAID, The Chinese Center for Disease Control and Prevention, Chinese Academy of Science, Chinese Academy of Medical Science, EpiFlu Databas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737020" y="1493734"/>
            <a:ext cx="2927545" cy="2335316"/>
          </a:xfrm>
          <a:prstGeom prst="rect">
            <a:avLst/>
          </a:prstGeom>
          <a:noFill/>
          <a:ln>
            <a:noFill/>
          </a:ln>
        </p:spPr>
      </p:pic>
      <p:sp>
        <p:nvSpPr>
          <p:cNvPr id="6" name="Unvan 1">
            <a:extLst>
              <a:ext uri="{FF2B5EF4-FFF2-40B4-BE49-F238E27FC236}">
                <a16:creationId xmlns:a16="http://schemas.microsoft.com/office/drawing/2014/main" id="{3642679C-678F-44ED-8363-B356DB092E38}"/>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err="1">
                <a:solidFill>
                  <a:schemeClr val="bg1"/>
                </a:solidFill>
                <a:latin typeface="+mj-lt"/>
              </a:rPr>
              <a:t>Coronavirusler</a:t>
            </a:r>
            <a:endParaRPr lang="tr-TR" sz="3200" dirty="0">
              <a:solidFill>
                <a:schemeClr val="bg1"/>
              </a:solidFill>
              <a:latin typeface="+mj-lt"/>
            </a:endParaRPr>
          </a:p>
        </p:txBody>
      </p:sp>
    </p:spTree>
    <p:extLst>
      <p:ext uri="{BB962C8B-B14F-4D97-AF65-F5344CB8AC3E}">
        <p14:creationId xmlns:p14="http://schemas.microsoft.com/office/powerpoint/2010/main" val="2537299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427683"/>
            <a:ext cx="9445658" cy="4877867"/>
          </a:xfrm>
        </p:spPr>
        <p:txBody>
          <a:bodyPr>
            <a:normAutofit/>
          </a:bodyPr>
          <a:lstStyle/>
          <a:p>
            <a:pPr>
              <a:lnSpc>
                <a:spcPct val="100000"/>
              </a:lnSpc>
              <a:spcBef>
                <a:spcPts val="1200"/>
              </a:spcBef>
            </a:pPr>
            <a:r>
              <a:rPr lang="tr-TR" dirty="0">
                <a:latin typeface="+mn-lt"/>
              </a:rPr>
              <a:t>Kişisel koruyucu ekipmanlar giyilirken ve çıkartılırken kurallara uygun bir şekilde sırayla giymeye (önlük, maske, gözlük, yüz koruyucusu ve eldiven) ve çıkarmaya (</a:t>
            </a:r>
            <a:r>
              <a:rPr lang="en-US" dirty="0" err="1">
                <a:latin typeface="+mn-lt"/>
              </a:rPr>
              <a:t>eldiven</a:t>
            </a:r>
            <a:r>
              <a:rPr lang="en-US" dirty="0">
                <a:latin typeface="+mn-lt"/>
              </a:rPr>
              <a:t>, </a:t>
            </a:r>
            <a:r>
              <a:rPr lang="en-US" dirty="0" err="1">
                <a:latin typeface="+mn-lt"/>
              </a:rPr>
              <a:t>gözlük</a:t>
            </a:r>
            <a:r>
              <a:rPr lang="en-US" dirty="0">
                <a:latin typeface="+mn-lt"/>
              </a:rPr>
              <a:t>, </a:t>
            </a:r>
            <a:r>
              <a:rPr lang="en-US" dirty="0" err="1">
                <a:latin typeface="+mn-lt"/>
              </a:rPr>
              <a:t>yüz</a:t>
            </a:r>
            <a:r>
              <a:rPr lang="en-US" dirty="0">
                <a:latin typeface="+mn-lt"/>
              </a:rPr>
              <a:t> </a:t>
            </a:r>
            <a:r>
              <a:rPr lang="en-US" dirty="0" err="1">
                <a:latin typeface="+mn-lt"/>
              </a:rPr>
              <a:t>koruyucu</a:t>
            </a:r>
            <a:r>
              <a:rPr lang="en-US" dirty="0">
                <a:latin typeface="+mn-lt"/>
              </a:rPr>
              <a:t>, </a:t>
            </a:r>
            <a:r>
              <a:rPr lang="en-US" dirty="0" err="1">
                <a:latin typeface="+mn-lt"/>
              </a:rPr>
              <a:t>önlük</a:t>
            </a:r>
            <a:r>
              <a:rPr lang="en-US" dirty="0">
                <a:latin typeface="+mn-lt"/>
              </a:rPr>
              <a:t>, </a:t>
            </a:r>
            <a:r>
              <a:rPr lang="en-US" dirty="0" err="1">
                <a:latin typeface="+mn-lt"/>
              </a:rPr>
              <a:t>maske</a:t>
            </a:r>
            <a:r>
              <a:rPr lang="tr-TR" dirty="0">
                <a:latin typeface="+mn-lt"/>
              </a:rPr>
              <a:t>) dikkat edilmeli</a:t>
            </a:r>
          </a:p>
          <a:p>
            <a:pPr>
              <a:lnSpc>
                <a:spcPct val="100000"/>
              </a:lnSpc>
              <a:spcBef>
                <a:spcPts val="1200"/>
              </a:spcBef>
            </a:pPr>
            <a:r>
              <a:rPr lang="tr-TR" dirty="0">
                <a:latin typeface="+mn-lt"/>
              </a:rPr>
              <a:t>Özellikle maskenin hasta odasından çıktıktan sonra en son çıkartılması ve sonrasında el hijyeni uygulanması ihmal edilmemeli</a:t>
            </a:r>
          </a:p>
          <a:p>
            <a:pPr>
              <a:lnSpc>
                <a:spcPct val="100000"/>
              </a:lnSpc>
              <a:spcBef>
                <a:spcPts val="1200"/>
              </a:spcBef>
            </a:pPr>
            <a:r>
              <a:rPr lang="tr-TR" dirty="0">
                <a:latin typeface="+mn-lt"/>
              </a:rPr>
              <a:t>Eldivenin bütünlüğünün bozulduğu, belirgin şekilde </a:t>
            </a:r>
            <a:r>
              <a:rPr lang="tr-TR" dirty="0" err="1">
                <a:latin typeface="+mn-lt"/>
              </a:rPr>
              <a:t>kontamine</a:t>
            </a:r>
            <a:r>
              <a:rPr lang="tr-TR" dirty="0">
                <a:latin typeface="+mn-lt"/>
              </a:rPr>
              <a:t> olduğu durumda eldiven çıkartılarak, el hijyeni sağlanmalı ve yeni eldiven giyilmeli</a:t>
            </a:r>
          </a:p>
          <a:p>
            <a:pPr marL="0" indent="0">
              <a:lnSpc>
                <a:spcPct val="100000"/>
              </a:lnSpc>
              <a:spcBef>
                <a:spcPts val="1200"/>
              </a:spcBef>
              <a:buNone/>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8831585"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Tree>
    <p:extLst>
      <p:ext uri="{BB962C8B-B14F-4D97-AF65-F5344CB8AC3E}">
        <p14:creationId xmlns:p14="http://schemas.microsoft.com/office/powerpoint/2010/main" val="3020120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11580" y="1446732"/>
            <a:ext cx="10081260" cy="4954067"/>
          </a:xfrm>
        </p:spPr>
        <p:txBody>
          <a:bodyPr>
            <a:normAutofit/>
          </a:bodyPr>
          <a:lstStyle/>
          <a:p>
            <a:pPr marL="0" lvl="0" indent="0">
              <a:lnSpc>
                <a:spcPct val="120000"/>
              </a:lnSpc>
              <a:buNone/>
            </a:pPr>
            <a:r>
              <a:rPr lang="en-US" b="1" dirty="0" err="1">
                <a:latin typeface="+mn-lt"/>
              </a:rPr>
              <a:t>Aerosolizasyona</a:t>
            </a:r>
            <a:r>
              <a:rPr lang="en-US" b="1" dirty="0">
                <a:latin typeface="+mn-lt"/>
              </a:rPr>
              <a:t> </a:t>
            </a:r>
            <a:r>
              <a:rPr lang="en-US" b="1" dirty="0" err="1">
                <a:latin typeface="+mn-lt"/>
              </a:rPr>
              <a:t>neden</a:t>
            </a:r>
            <a:r>
              <a:rPr lang="en-US" b="1" dirty="0">
                <a:latin typeface="+mn-lt"/>
              </a:rPr>
              <a:t> </a:t>
            </a:r>
            <a:r>
              <a:rPr lang="en-US" b="1" dirty="0" err="1">
                <a:latin typeface="+mn-lt"/>
              </a:rPr>
              <a:t>olabilecek</a:t>
            </a:r>
            <a:r>
              <a:rPr lang="en-US" b="1" dirty="0">
                <a:latin typeface="+mn-lt"/>
              </a:rPr>
              <a:t> </a:t>
            </a:r>
            <a:r>
              <a:rPr lang="en-US" b="1" dirty="0" err="1">
                <a:latin typeface="+mn-lt"/>
              </a:rPr>
              <a:t>işlemler</a:t>
            </a:r>
            <a:r>
              <a:rPr lang="en-US" b="1" dirty="0">
                <a:latin typeface="+mn-lt"/>
              </a:rPr>
              <a:t> </a:t>
            </a:r>
            <a:r>
              <a:rPr lang="en-US" dirty="0" err="1">
                <a:latin typeface="+mn-lt"/>
              </a:rPr>
              <a:t>sırasında</a:t>
            </a:r>
            <a:endParaRPr lang="tr-TR" dirty="0">
              <a:latin typeface="+mn-lt"/>
            </a:endParaRPr>
          </a:p>
          <a:p>
            <a:pPr>
              <a:lnSpc>
                <a:spcPct val="120000"/>
              </a:lnSpc>
            </a:pPr>
            <a:r>
              <a:rPr lang="tr-TR" sz="2400" dirty="0">
                <a:latin typeface="+mn-lt"/>
              </a:rPr>
              <a:t>H</a:t>
            </a:r>
            <a:r>
              <a:rPr lang="en-US" sz="2400" dirty="0" err="1">
                <a:latin typeface="+mn-lt"/>
              </a:rPr>
              <a:t>asta</a:t>
            </a:r>
            <a:r>
              <a:rPr lang="en-US" sz="2400" dirty="0">
                <a:latin typeface="+mn-lt"/>
              </a:rPr>
              <a:t> </a:t>
            </a:r>
            <a:r>
              <a:rPr lang="en-US" sz="2400" dirty="0" err="1">
                <a:latin typeface="+mn-lt"/>
              </a:rPr>
              <a:t>odasında</a:t>
            </a:r>
            <a:r>
              <a:rPr lang="en-US" sz="2400" dirty="0">
                <a:latin typeface="+mn-lt"/>
              </a:rPr>
              <a:t> </a:t>
            </a:r>
            <a:r>
              <a:rPr lang="en-US" sz="2400" dirty="0" err="1">
                <a:latin typeface="+mn-lt"/>
              </a:rPr>
              <a:t>mutlak</a:t>
            </a:r>
            <a:r>
              <a:rPr lang="en-US" sz="2400" dirty="0">
                <a:latin typeface="+mn-lt"/>
              </a:rPr>
              <a:t> </a:t>
            </a:r>
            <a:r>
              <a:rPr lang="en-US" sz="2400" dirty="0" err="1">
                <a:latin typeface="+mn-lt"/>
              </a:rPr>
              <a:t>ihtiyaç</a:t>
            </a:r>
            <a:r>
              <a:rPr lang="en-US" sz="2400" dirty="0">
                <a:latin typeface="+mn-lt"/>
              </a:rPr>
              <a:t> </a:t>
            </a:r>
            <a:r>
              <a:rPr lang="en-US" sz="2400" dirty="0" err="1">
                <a:latin typeface="+mn-lt"/>
              </a:rPr>
              <a:t>duyulan</a:t>
            </a:r>
            <a:r>
              <a:rPr lang="en-US" sz="2400" dirty="0">
                <a:latin typeface="+mn-lt"/>
              </a:rPr>
              <a:t> </a:t>
            </a:r>
            <a:r>
              <a:rPr lang="en-US" sz="2400" dirty="0" err="1">
                <a:latin typeface="+mn-lt"/>
              </a:rPr>
              <a:t>sağlık</a:t>
            </a:r>
            <a:r>
              <a:rPr lang="en-US" sz="2400" dirty="0">
                <a:latin typeface="+mn-lt"/>
              </a:rPr>
              <a:t> </a:t>
            </a:r>
            <a:r>
              <a:rPr lang="en-US" sz="2400" dirty="0" err="1">
                <a:latin typeface="+mn-lt"/>
              </a:rPr>
              <a:t>personeli</a:t>
            </a:r>
            <a:r>
              <a:rPr lang="en-US" sz="2400" dirty="0">
                <a:latin typeface="+mn-lt"/>
              </a:rPr>
              <a:t> </a:t>
            </a:r>
            <a:r>
              <a:rPr lang="en-US" sz="2400" dirty="0" err="1">
                <a:latin typeface="+mn-lt"/>
              </a:rPr>
              <a:t>dışında</a:t>
            </a:r>
            <a:r>
              <a:rPr lang="en-US" sz="2400" dirty="0">
                <a:latin typeface="+mn-lt"/>
              </a:rPr>
              <a:t> </a:t>
            </a:r>
            <a:r>
              <a:rPr lang="en-US" sz="2400" dirty="0" err="1">
                <a:latin typeface="+mn-lt"/>
              </a:rPr>
              <a:t>kimse</a:t>
            </a:r>
            <a:r>
              <a:rPr lang="en-US" sz="2400" dirty="0">
                <a:latin typeface="+mn-lt"/>
              </a:rPr>
              <a:t> </a:t>
            </a:r>
            <a:r>
              <a:rPr lang="en-US" sz="2400" dirty="0" err="1">
                <a:latin typeface="+mn-lt"/>
              </a:rPr>
              <a:t>olmamasına</a:t>
            </a:r>
            <a:r>
              <a:rPr lang="en-US" sz="2400" dirty="0">
                <a:latin typeface="+mn-lt"/>
              </a:rPr>
              <a:t> </a:t>
            </a:r>
            <a:r>
              <a:rPr lang="en-US" sz="2400" dirty="0" err="1">
                <a:latin typeface="+mn-lt"/>
              </a:rPr>
              <a:t>özen</a:t>
            </a:r>
            <a:r>
              <a:rPr lang="en-US" sz="2400" dirty="0">
                <a:latin typeface="+mn-lt"/>
              </a:rPr>
              <a:t> </a:t>
            </a:r>
            <a:r>
              <a:rPr lang="en-US" sz="2400" dirty="0" err="1">
                <a:latin typeface="+mn-lt"/>
              </a:rPr>
              <a:t>gösterilmeli</a:t>
            </a:r>
            <a:endParaRPr lang="tr-TR" sz="2400" dirty="0">
              <a:latin typeface="+mn-lt"/>
            </a:endParaRPr>
          </a:p>
          <a:p>
            <a:pPr>
              <a:lnSpc>
                <a:spcPct val="120000"/>
              </a:lnSpc>
            </a:pPr>
            <a:r>
              <a:rPr lang="en-US" sz="2400" dirty="0" err="1">
                <a:latin typeface="+mn-lt"/>
              </a:rPr>
              <a:t>İşlem</a:t>
            </a:r>
            <a:r>
              <a:rPr lang="en-US" sz="2400" dirty="0">
                <a:latin typeface="+mn-lt"/>
              </a:rPr>
              <a:t> </a:t>
            </a:r>
            <a:r>
              <a:rPr lang="en-US" sz="2400" dirty="0" err="1">
                <a:latin typeface="+mn-lt"/>
              </a:rPr>
              <a:t>sırasında</a:t>
            </a:r>
            <a:r>
              <a:rPr lang="en-US" sz="2400" dirty="0">
                <a:latin typeface="+mn-lt"/>
              </a:rPr>
              <a:t> </a:t>
            </a:r>
            <a:r>
              <a:rPr lang="en-US" sz="2400" dirty="0" err="1">
                <a:latin typeface="+mn-lt"/>
              </a:rPr>
              <a:t>kapının</a:t>
            </a:r>
            <a:r>
              <a:rPr lang="en-US" sz="2400" dirty="0">
                <a:latin typeface="+mn-lt"/>
              </a:rPr>
              <a:t> </a:t>
            </a:r>
            <a:r>
              <a:rPr lang="en-US" sz="2400" dirty="0" err="1">
                <a:latin typeface="+mn-lt"/>
              </a:rPr>
              <a:t>kapalı</a:t>
            </a:r>
            <a:r>
              <a:rPr lang="en-US" sz="2400" dirty="0">
                <a:latin typeface="+mn-lt"/>
              </a:rPr>
              <a:t> </a:t>
            </a:r>
            <a:r>
              <a:rPr lang="en-US" sz="2400" dirty="0" err="1">
                <a:latin typeface="+mn-lt"/>
              </a:rPr>
              <a:t>olması</a:t>
            </a:r>
            <a:r>
              <a:rPr lang="en-US" sz="2400" dirty="0">
                <a:latin typeface="+mn-lt"/>
              </a:rPr>
              <a:t> </a:t>
            </a:r>
            <a:r>
              <a:rPr lang="en-US" sz="2400" dirty="0" err="1">
                <a:latin typeface="+mn-lt"/>
              </a:rPr>
              <a:t>sağlanmalı</a:t>
            </a:r>
            <a:r>
              <a:rPr lang="en-US" sz="2400" dirty="0">
                <a:latin typeface="+mn-lt"/>
              </a:rPr>
              <a:t> </a:t>
            </a:r>
            <a:endParaRPr lang="tr-TR" sz="2400" dirty="0">
              <a:latin typeface="+mn-lt"/>
            </a:endParaRPr>
          </a:p>
          <a:p>
            <a:pPr>
              <a:lnSpc>
                <a:spcPct val="120000"/>
              </a:lnSpc>
            </a:pPr>
            <a:r>
              <a:rPr lang="tr-TR" sz="2400" dirty="0">
                <a:latin typeface="+mn-lt"/>
              </a:rPr>
              <a:t>İ</a:t>
            </a:r>
            <a:r>
              <a:rPr lang="en-US" sz="2400" dirty="0" err="1">
                <a:latin typeface="+mn-lt"/>
              </a:rPr>
              <a:t>şlem</a:t>
            </a:r>
            <a:r>
              <a:rPr lang="en-US" sz="2400" dirty="0">
                <a:latin typeface="+mn-lt"/>
              </a:rPr>
              <a:t> </a:t>
            </a:r>
            <a:r>
              <a:rPr lang="en-US" sz="2400" dirty="0" err="1">
                <a:latin typeface="+mn-lt"/>
              </a:rPr>
              <a:t>sonrasında</a:t>
            </a:r>
            <a:r>
              <a:rPr lang="en-US" sz="2400" dirty="0">
                <a:latin typeface="+mn-lt"/>
              </a:rPr>
              <a:t> </a:t>
            </a:r>
            <a:r>
              <a:rPr lang="en-US" sz="2400" dirty="0" err="1">
                <a:latin typeface="+mn-lt"/>
              </a:rPr>
              <a:t>bir</a:t>
            </a:r>
            <a:r>
              <a:rPr lang="en-US" sz="2400" dirty="0">
                <a:latin typeface="+mn-lt"/>
              </a:rPr>
              <a:t> </a:t>
            </a:r>
            <a:r>
              <a:rPr lang="en-US" sz="2400" dirty="0" err="1">
                <a:latin typeface="+mn-lt"/>
              </a:rPr>
              <a:t>süre</a:t>
            </a:r>
            <a:r>
              <a:rPr lang="en-US" sz="2400" dirty="0">
                <a:latin typeface="+mn-lt"/>
              </a:rPr>
              <a:t>, </a:t>
            </a:r>
            <a:r>
              <a:rPr lang="en-US" sz="2400" dirty="0" err="1">
                <a:latin typeface="+mn-lt"/>
              </a:rPr>
              <a:t>giriş-çıkış</a:t>
            </a:r>
            <a:r>
              <a:rPr lang="en-US" sz="2400" dirty="0">
                <a:latin typeface="+mn-lt"/>
              </a:rPr>
              <a:t> </a:t>
            </a:r>
            <a:r>
              <a:rPr lang="en-US" sz="2400" dirty="0" err="1">
                <a:latin typeface="+mn-lt"/>
              </a:rPr>
              <a:t>dahil</a:t>
            </a:r>
            <a:r>
              <a:rPr lang="en-US" sz="2400" dirty="0">
                <a:latin typeface="+mn-lt"/>
              </a:rPr>
              <a:t> </a:t>
            </a:r>
            <a:r>
              <a:rPr lang="en-US" sz="2400" dirty="0" err="1">
                <a:latin typeface="+mn-lt"/>
              </a:rPr>
              <a:t>kapı</a:t>
            </a:r>
            <a:r>
              <a:rPr lang="en-US" sz="2400" dirty="0">
                <a:latin typeface="+mn-lt"/>
              </a:rPr>
              <a:t> </a:t>
            </a:r>
            <a:r>
              <a:rPr lang="en-US" sz="2400" dirty="0" err="1">
                <a:latin typeface="+mn-lt"/>
              </a:rPr>
              <a:t>açık</a:t>
            </a:r>
            <a:r>
              <a:rPr lang="en-US" sz="2400" dirty="0">
                <a:latin typeface="+mn-lt"/>
              </a:rPr>
              <a:t> </a:t>
            </a:r>
            <a:r>
              <a:rPr lang="en-US" sz="2400" dirty="0" err="1">
                <a:latin typeface="+mn-lt"/>
              </a:rPr>
              <a:t>tutulmamalı</a:t>
            </a:r>
            <a:endParaRPr lang="tr-TR" sz="2400" dirty="0">
              <a:latin typeface="+mn-lt"/>
            </a:endParaRPr>
          </a:p>
          <a:p>
            <a:pPr>
              <a:lnSpc>
                <a:spcPct val="120000"/>
              </a:lnSpc>
            </a:pPr>
            <a:r>
              <a:rPr lang="tr-TR" sz="2400" dirty="0">
                <a:latin typeface="+mn-lt"/>
              </a:rPr>
              <a:t>İ</a:t>
            </a:r>
            <a:r>
              <a:rPr lang="en-US" sz="2400" dirty="0" err="1">
                <a:latin typeface="+mn-lt"/>
              </a:rPr>
              <a:t>lgili</a:t>
            </a:r>
            <a:r>
              <a:rPr lang="en-US" sz="2400" dirty="0">
                <a:latin typeface="+mn-lt"/>
              </a:rPr>
              <a:t> </a:t>
            </a:r>
            <a:r>
              <a:rPr lang="en-US" sz="2400" dirty="0" err="1">
                <a:latin typeface="+mn-lt"/>
              </a:rPr>
              <a:t>işlemler</a:t>
            </a:r>
            <a:r>
              <a:rPr lang="en-US" sz="2400" dirty="0">
                <a:latin typeface="+mn-lt"/>
              </a:rPr>
              <a:t>, </a:t>
            </a:r>
            <a:r>
              <a:rPr lang="en-US" sz="2400" dirty="0" err="1">
                <a:latin typeface="+mn-lt"/>
              </a:rPr>
              <a:t>doğal</a:t>
            </a:r>
            <a:r>
              <a:rPr lang="en-US" sz="2400" dirty="0">
                <a:latin typeface="+mn-lt"/>
              </a:rPr>
              <a:t> </a:t>
            </a:r>
            <a:r>
              <a:rPr lang="en-US" sz="2400" dirty="0" err="1">
                <a:latin typeface="+mn-lt"/>
              </a:rPr>
              <a:t>hava</a:t>
            </a:r>
            <a:r>
              <a:rPr lang="en-US" sz="2400" dirty="0">
                <a:latin typeface="+mn-lt"/>
              </a:rPr>
              <a:t> </a:t>
            </a:r>
            <a:r>
              <a:rPr lang="en-US" sz="2400" dirty="0" err="1">
                <a:latin typeface="+mn-lt"/>
              </a:rPr>
              <a:t>akışı</a:t>
            </a:r>
            <a:r>
              <a:rPr lang="en-US" sz="2400" dirty="0">
                <a:latin typeface="+mn-lt"/>
              </a:rPr>
              <a:t> </a:t>
            </a:r>
            <a:r>
              <a:rPr lang="en-US" sz="2400" dirty="0" err="1">
                <a:latin typeface="+mn-lt"/>
              </a:rPr>
              <a:t>ile</a:t>
            </a:r>
            <a:r>
              <a:rPr lang="en-US" sz="2400" dirty="0">
                <a:latin typeface="+mn-lt"/>
              </a:rPr>
              <a:t> </a:t>
            </a:r>
            <a:r>
              <a:rPr lang="en-US" sz="2400" dirty="0" err="1">
                <a:latin typeface="+mn-lt"/>
              </a:rPr>
              <a:t>yeterince</a:t>
            </a:r>
            <a:r>
              <a:rPr lang="en-US" sz="2400" dirty="0">
                <a:latin typeface="+mn-lt"/>
              </a:rPr>
              <a:t> </a:t>
            </a:r>
            <a:r>
              <a:rPr lang="en-US" sz="2400" dirty="0" err="1">
                <a:latin typeface="+mn-lt"/>
              </a:rPr>
              <a:t>havalandırılan</a:t>
            </a:r>
            <a:r>
              <a:rPr lang="en-US" sz="2400" dirty="0">
                <a:latin typeface="+mn-lt"/>
              </a:rPr>
              <a:t>, </a:t>
            </a:r>
            <a:r>
              <a:rPr lang="tr-TR" sz="2400" dirty="0">
                <a:latin typeface="+mn-lt"/>
              </a:rPr>
              <a:t>mümkünse</a:t>
            </a:r>
            <a:r>
              <a:rPr lang="en-US" sz="2400" dirty="0">
                <a:latin typeface="+mn-lt"/>
              </a:rPr>
              <a:t> </a:t>
            </a:r>
            <a:r>
              <a:rPr lang="en-US" sz="2400" dirty="0" err="1">
                <a:latin typeface="+mn-lt"/>
              </a:rPr>
              <a:t>negatif</a:t>
            </a:r>
            <a:r>
              <a:rPr lang="en-US" sz="2400" dirty="0">
                <a:latin typeface="+mn-lt"/>
              </a:rPr>
              <a:t> </a:t>
            </a:r>
            <a:r>
              <a:rPr lang="en-US" sz="2400" dirty="0" err="1">
                <a:latin typeface="+mn-lt"/>
              </a:rPr>
              <a:t>basınçlı</a:t>
            </a:r>
            <a:r>
              <a:rPr lang="en-US" sz="2400" dirty="0">
                <a:latin typeface="+mn-lt"/>
              </a:rPr>
              <a:t> </a:t>
            </a:r>
            <a:r>
              <a:rPr lang="en-US" sz="2400" dirty="0" err="1">
                <a:latin typeface="+mn-lt"/>
              </a:rPr>
              <a:t>odalarda</a:t>
            </a:r>
            <a:r>
              <a:rPr lang="en-US" sz="2400" dirty="0">
                <a:latin typeface="+mn-lt"/>
              </a:rPr>
              <a:t> </a:t>
            </a:r>
            <a:r>
              <a:rPr lang="en-US" sz="2400" dirty="0" err="1">
                <a:latin typeface="+mn-lt"/>
              </a:rPr>
              <a:t>yapılmalı</a:t>
            </a:r>
            <a:endParaRPr lang="tr-TR" sz="24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44565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Tree>
    <p:extLst>
      <p:ext uri="{BB962C8B-B14F-4D97-AF65-F5344CB8AC3E}">
        <p14:creationId xmlns:p14="http://schemas.microsoft.com/office/powerpoint/2010/main" val="2101260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61008"/>
            <a:ext cx="9445658" cy="4858817"/>
          </a:xfrm>
        </p:spPr>
        <p:txBody>
          <a:bodyPr>
            <a:normAutofit/>
          </a:bodyPr>
          <a:lstStyle/>
          <a:p>
            <a:pPr>
              <a:lnSpc>
                <a:spcPct val="100000"/>
              </a:lnSpc>
              <a:spcBef>
                <a:spcPts val="1200"/>
              </a:spcBef>
            </a:pPr>
            <a:r>
              <a:rPr lang="tr-TR" dirty="0">
                <a:latin typeface="+mn-lt"/>
              </a:rPr>
              <a:t>Hastaya temas öncesi ve sonrasında el hijyenine dikkat edilmeli (Sabun ve su veya alkol bazlı el antiseptikleri kullanılabilir)</a:t>
            </a:r>
          </a:p>
          <a:p>
            <a:pPr>
              <a:lnSpc>
                <a:spcPct val="100000"/>
              </a:lnSpc>
              <a:spcBef>
                <a:spcPts val="1200"/>
              </a:spcBef>
            </a:pPr>
            <a:r>
              <a:rPr lang="tr-TR" dirty="0">
                <a:latin typeface="+mn-lt"/>
              </a:rPr>
              <a:t>Eller gözle görülür derecede kirli ise el antiseptikleri yerine mutlaka su ile sabun kullanılmalı</a:t>
            </a:r>
          </a:p>
          <a:p>
            <a:pPr>
              <a:lnSpc>
                <a:spcPct val="100000"/>
              </a:lnSpc>
              <a:spcBef>
                <a:spcPts val="1200"/>
              </a:spcBef>
            </a:pPr>
            <a:r>
              <a:rPr lang="tr-TR" dirty="0">
                <a:latin typeface="+mn-lt"/>
              </a:rPr>
              <a:t>Hastanın bulunduğu ortam ve çevre temizliğinde, hasta nakledilmesinde kullanılan ambulanslar da dahil olmak üzere standart temizlik uygulaması yapılmalı </a:t>
            </a:r>
          </a:p>
          <a:p>
            <a:pPr marL="0" indent="0">
              <a:lnSpc>
                <a:spcPct val="100000"/>
              </a:lnSpc>
              <a:spcBef>
                <a:spcPts val="1200"/>
              </a:spcBef>
              <a:buNone/>
            </a:pPr>
            <a:endParaRPr lang="tr-TR" dirty="0">
              <a:latin typeface="+mn-lt"/>
            </a:endParaRPr>
          </a:p>
        </p:txBody>
      </p:sp>
    </p:spTree>
    <p:extLst>
      <p:ext uri="{BB962C8B-B14F-4D97-AF65-F5344CB8AC3E}">
        <p14:creationId xmlns:p14="http://schemas.microsoft.com/office/powerpoint/2010/main" val="596233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485899"/>
            <a:ext cx="9568795" cy="4200525"/>
          </a:xfrm>
        </p:spPr>
        <p:txBody>
          <a:bodyPr>
            <a:normAutofit/>
          </a:bodyPr>
          <a:lstStyle/>
          <a:p>
            <a:pPr marL="0" indent="0">
              <a:lnSpc>
                <a:spcPct val="100000"/>
              </a:lnSpc>
              <a:spcBef>
                <a:spcPts val="1200"/>
              </a:spcBef>
              <a:buNone/>
            </a:pPr>
            <a:r>
              <a:rPr lang="tr-TR" dirty="0">
                <a:latin typeface="+mn-lt"/>
              </a:rPr>
              <a:t>Hasta odayı boşalttıktan sonra; </a:t>
            </a:r>
          </a:p>
          <a:p>
            <a:pPr lvl="1">
              <a:lnSpc>
                <a:spcPct val="100000"/>
              </a:lnSpc>
              <a:spcBef>
                <a:spcPts val="1200"/>
              </a:spcBef>
            </a:pPr>
            <a:r>
              <a:rPr lang="tr-TR" sz="2600" dirty="0"/>
              <a:t>O</a:t>
            </a:r>
            <a:r>
              <a:rPr lang="tr-TR" sz="2600" dirty="0">
                <a:latin typeface="+mn-lt"/>
              </a:rPr>
              <a:t>da temizliği ve yer yüzey dezenfeksiyonu yapılır, </a:t>
            </a:r>
          </a:p>
          <a:p>
            <a:pPr lvl="1">
              <a:lnSpc>
                <a:spcPct val="100000"/>
              </a:lnSpc>
              <a:spcBef>
                <a:spcPts val="1200"/>
              </a:spcBef>
            </a:pPr>
            <a:r>
              <a:rPr lang="tr-TR" sz="2600" dirty="0">
                <a:latin typeface="+mn-lt"/>
              </a:rPr>
              <a:t>Odanın havalandırılmasının ardından odaya yeni bir hasta alınabilir</a:t>
            </a:r>
          </a:p>
        </p:txBody>
      </p:sp>
    </p:spTree>
    <p:extLst>
      <p:ext uri="{BB962C8B-B14F-4D97-AF65-F5344CB8AC3E}">
        <p14:creationId xmlns:p14="http://schemas.microsoft.com/office/powerpoint/2010/main" val="162369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753386" y="6502400"/>
            <a:ext cx="9445658" cy="355600"/>
          </a:xfrm>
        </p:spPr>
        <p:txBody>
          <a:bodyPr>
            <a:normAutofit/>
          </a:bodyPr>
          <a:lstStyle/>
          <a:p>
            <a:pPr marL="0" indent="0" algn="ctr">
              <a:lnSpc>
                <a:spcPct val="100000"/>
              </a:lnSpc>
              <a:spcBef>
                <a:spcPts val="1200"/>
              </a:spcBef>
              <a:buNone/>
            </a:pPr>
            <a:r>
              <a:rPr lang="tr-TR" sz="1600" dirty="0">
                <a:latin typeface="+mn-lt"/>
              </a:rPr>
              <a:t>Hastane Öncesi Acil Sağlık Hizmetlerinde Enfeksiyon Hastalıklarından Korunma Rehberi</a:t>
            </a:r>
          </a:p>
        </p:txBody>
      </p:sp>
      <p:sp>
        <p:nvSpPr>
          <p:cNvPr id="5" name="Unvan 1">
            <a:extLst>
              <a:ext uri="{FF2B5EF4-FFF2-40B4-BE49-F238E27FC236}">
                <a16:creationId xmlns:a16="http://schemas.microsoft.com/office/drawing/2014/main" id="{922E75BF-FCB7-4CE5-B102-5C6C2397FD40}"/>
              </a:ext>
            </a:extLst>
          </p:cNvPr>
          <p:cNvSpPr txBox="1">
            <a:spLocks/>
          </p:cNvSpPr>
          <p:nvPr/>
        </p:nvSpPr>
        <p:spPr>
          <a:xfrm>
            <a:off x="1664965" y="202982"/>
            <a:ext cx="90533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000" dirty="0">
                <a:solidFill>
                  <a:schemeClr val="bg1"/>
                </a:solidFill>
                <a:latin typeface="+mj-lt"/>
              </a:rPr>
              <a:t>Ambulans ve acil sağlık araçlarının temizliği ve dezenfeksiyonu için önerilen ürünler* ve özellikleri</a:t>
            </a:r>
          </a:p>
        </p:txBody>
      </p:sp>
      <p:graphicFrame>
        <p:nvGraphicFramePr>
          <p:cNvPr id="6" name="İçerik Yer Tutucusu 3">
            <a:extLst>
              <a:ext uri="{FF2B5EF4-FFF2-40B4-BE49-F238E27FC236}">
                <a16:creationId xmlns:a16="http://schemas.microsoft.com/office/drawing/2014/main" id="{63D74027-E6F5-458A-B027-E284664DB0FD}"/>
              </a:ext>
            </a:extLst>
          </p:cNvPr>
          <p:cNvGraphicFramePr>
            <a:graphicFrameLocks/>
          </p:cNvGraphicFramePr>
          <p:nvPr>
            <p:extLst>
              <p:ext uri="{D42A27DB-BD31-4B8C-83A1-F6EECF244321}">
                <p14:modId xmlns:p14="http://schemas.microsoft.com/office/powerpoint/2010/main" val="244548367"/>
              </p:ext>
            </p:extLst>
          </p:nvPr>
        </p:nvGraphicFramePr>
        <p:xfrm>
          <a:off x="436928" y="1090354"/>
          <a:ext cx="11574450" cy="5496500"/>
        </p:xfrm>
        <a:graphic>
          <a:graphicData uri="http://schemas.openxmlformats.org/drawingml/2006/table">
            <a:tbl>
              <a:tblPr firstRow="1" bandRow="1" bandCol="1">
                <a:tableStyleId>{F2DE63D5-997A-4646-A377-4702673A728D}</a:tableStyleId>
              </a:tblPr>
              <a:tblGrid>
                <a:gridCol w="1896717">
                  <a:extLst>
                    <a:ext uri="{9D8B030D-6E8A-4147-A177-3AD203B41FA5}">
                      <a16:colId xmlns:a16="http://schemas.microsoft.com/office/drawing/2014/main" val="3343801322"/>
                    </a:ext>
                  </a:extLst>
                </a:gridCol>
                <a:gridCol w="1493288">
                  <a:extLst>
                    <a:ext uri="{9D8B030D-6E8A-4147-A177-3AD203B41FA5}">
                      <a16:colId xmlns:a16="http://schemas.microsoft.com/office/drawing/2014/main" val="323577872"/>
                    </a:ext>
                  </a:extLst>
                </a:gridCol>
                <a:gridCol w="3921098">
                  <a:extLst>
                    <a:ext uri="{9D8B030D-6E8A-4147-A177-3AD203B41FA5}">
                      <a16:colId xmlns:a16="http://schemas.microsoft.com/office/drawing/2014/main" val="1820150166"/>
                    </a:ext>
                  </a:extLst>
                </a:gridCol>
                <a:gridCol w="4263347">
                  <a:extLst>
                    <a:ext uri="{9D8B030D-6E8A-4147-A177-3AD203B41FA5}">
                      <a16:colId xmlns:a16="http://schemas.microsoft.com/office/drawing/2014/main" val="3292546039"/>
                    </a:ext>
                  </a:extLst>
                </a:gridCol>
              </a:tblGrid>
              <a:tr h="263737">
                <a:tc>
                  <a:txBody>
                    <a:bodyPr/>
                    <a:lstStyle/>
                    <a:p>
                      <a:pPr algn="l">
                        <a:lnSpc>
                          <a:spcPct val="115000"/>
                        </a:lnSpc>
                        <a:spcAft>
                          <a:spcPts val="0"/>
                        </a:spcAft>
                      </a:pPr>
                      <a:r>
                        <a:rPr lang="en-US" sz="1200" dirty="0" err="1">
                          <a:solidFill>
                            <a:schemeClr val="tx1"/>
                          </a:solidFill>
                          <a:effectLst/>
                        </a:rPr>
                        <a:t>Ürün</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algn="l">
                        <a:lnSpc>
                          <a:spcPct val="115000"/>
                        </a:lnSpc>
                        <a:spcAft>
                          <a:spcPts val="0"/>
                        </a:spcAft>
                      </a:pPr>
                      <a:r>
                        <a:rPr lang="en-US" sz="1200">
                          <a:solidFill>
                            <a:schemeClr val="tx1"/>
                          </a:solidFill>
                          <a:effectLst/>
                        </a:rPr>
                        <a:t>Kullanım yeri</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indent="57150" algn="l">
                        <a:lnSpc>
                          <a:spcPct val="115000"/>
                        </a:lnSpc>
                        <a:spcAft>
                          <a:spcPts val="0"/>
                        </a:spcAft>
                      </a:pPr>
                      <a:r>
                        <a:rPr lang="en-US" sz="1200" dirty="0" err="1">
                          <a:solidFill>
                            <a:schemeClr val="tx1"/>
                          </a:solidFill>
                          <a:effectLst/>
                        </a:rPr>
                        <a:t>Avantajları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algn="l">
                        <a:lnSpc>
                          <a:spcPct val="115000"/>
                        </a:lnSpc>
                        <a:spcAft>
                          <a:spcPts val="0"/>
                        </a:spcAft>
                      </a:pPr>
                      <a:r>
                        <a:rPr lang="en-US" sz="1200" dirty="0" err="1">
                          <a:solidFill>
                            <a:schemeClr val="tx1"/>
                          </a:solidFill>
                          <a:effectLst/>
                        </a:rPr>
                        <a:t>Dezavantajları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extLst>
                  <a:ext uri="{0D108BD9-81ED-4DB2-BD59-A6C34878D82A}">
                    <a16:rowId xmlns:a16="http://schemas.microsoft.com/office/drawing/2014/main" val="2118704691"/>
                  </a:ext>
                </a:extLst>
              </a:tr>
              <a:tr h="1413193">
                <a:tc>
                  <a:txBody>
                    <a:bodyPr/>
                    <a:lstStyle/>
                    <a:p>
                      <a:pPr algn="l">
                        <a:lnSpc>
                          <a:spcPct val="115000"/>
                        </a:lnSpc>
                        <a:spcAft>
                          <a:spcPts val="0"/>
                        </a:spcAft>
                      </a:pPr>
                      <a:r>
                        <a:rPr lang="en-US" sz="1200" dirty="0" err="1">
                          <a:solidFill>
                            <a:schemeClr val="tx1"/>
                          </a:solidFill>
                          <a:effectLst/>
                        </a:rPr>
                        <a:t>Alkol</a:t>
                      </a:r>
                      <a:r>
                        <a:rPr lang="en-US" sz="1200" dirty="0">
                          <a:solidFill>
                            <a:schemeClr val="tx1"/>
                          </a:solidFill>
                          <a:effectLst/>
                        </a:rPr>
                        <a:t> </a:t>
                      </a:r>
                      <a:r>
                        <a:rPr lang="en-US" sz="1200" dirty="0" err="1">
                          <a:solidFill>
                            <a:schemeClr val="tx1"/>
                          </a:solidFill>
                          <a:effectLst/>
                        </a:rPr>
                        <a:t>Çözeltileri</a:t>
                      </a:r>
                      <a:r>
                        <a:rPr lang="en-US" sz="1200" dirty="0">
                          <a:solidFill>
                            <a:schemeClr val="tx1"/>
                          </a:solidFill>
                          <a:effectLst/>
                        </a:rPr>
                        <a:t> (</a:t>
                      </a:r>
                      <a:r>
                        <a:rPr lang="en-US" sz="1200" dirty="0" err="1">
                          <a:solidFill>
                            <a:schemeClr val="tx1"/>
                          </a:solidFill>
                          <a:effectLst/>
                        </a:rPr>
                        <a:t>Etil</a:t>
                      </a:r>
                      <a:r>
                        <a:rPr lang="en-US" sz="1200" dirty="0">
                          <a:solidFill>
                            <a:schemeClr val="tx1"/>
                          </a:solidFill>
                          <a:effectLst/>
                        </a:rPr>
                        <a:t>/</a:t>
                      </a:r>
                      <a:r>
                        <a:rPr lang="en-US" sz="1200" dirty="0" err="1">
                          <a:solidFill>
                            <a:schemeClr val="tx1"/>
                          </a:solidFill>
                          <a:effectLst/>
                        </a:rPr>
                        <a:t>izopropil</a:t>
                      </a:r>
                      <a:r>
                        <a:rPr lang="en-US" sz="1200" dirty="0">
                          <a:solidFill>
                            <a:schemeClr val="tx1"/>
                          </a:solidFill>
                          <a:effectLst/>
                        </a:rPr>
                        <a:t>) </a:t>
                      </a:r>
                      <a:endParaRPr lang="tr-TR" sz="1200" dirty="0">
                        <a:solidFill>
                          <a:schemeClr val="tx1"/>
                        </a:solidFill>
                        <a:effectLst/>
                      </a:endParaRPr>
                    </a:p>
                    <a:p>
                      <a:pPr algn="l">
                        <a:lnSpc>
                          <a:spcPct val="115000"/>
                        </a:lnSpc>
                        <a:spcAft>
                          <a:spcPts val="0"/>
                        </a:spcAft>
                      </a:pPr>
                      <a:r>
                        <a:rPr lang="en-US" sz="1200" dirty="0">
                          <a:solidFill>
                            <a:schemeClr val="tx1"/>
                          </a:solidFill>
                          <a:effectLst/>
                        </a:rPr>
                        <a:t>(</a:t>
                      </a:r>
                      <a:r>
                        <a:rPr lang="en-US" sz="1200" dirty="0" err="1">
                          <a:solidFill>
                            <a:schemeClr val="tx1"/>
                          </a:solidFill>
                          <a:effectLst/>
                        </a:rPr>
                        <a:t>en</a:t>
                      </a:r>
                      <a:r>
                        <a:rPr lang="en-US" sz="1200" dirty="0">
                          <a:solidFill>
                            <a:schemeClr val="tx1"/>
                          </a:solidFill>
                          <a:effectLst/>
                        </a:rPr>
                        <a:t> </a:t>
                      </a:r>
                      <a:r>
                        <a:rPr lang="en-US" sz="1200" dirty="0" err="1">
                          <a:solidFill>
                            <a:schemeClr val="tx1"/>
                          </a:solidFill>
                          <a:effectLst/>
                        </a:rPr>
                        <a:t>az</a:t>
                      </a:r>
                      <a:r>
                        <a:rPr lang="en-US" sz="1200" dirty="0">
                          <a:solidFill>
                            <a:schemeClr val="tx1"/>
                          </a:solidFill>
                          <a:effectLst/>
                        </a:rPr>
                        <a:t> %70lik) (</a:t>
                      </a:r>
                      <a:r>
                        <a:rPr lang="en-US" sz="1200" dirty="0" err="1">
                          <a:solidFill>
                            <a:schemeClr val="tx1"/>
                          </a:solidFill>
                          <a:effectLst/>
                        </a:rPr>
                        <a:t>Etil</a:t>
                      </a:r>
                      <a:r>
                        <a:rPr lang="en-US" sz="1200" dirty="0">
                          <a:solidFill>
                            <a:schemeClr val="tx1"/>
                          </a:solidFill>
                          <a:effectLst/>
                        </a:rPr>
                        <a:t> </a:t>
                      </a:r>
                      <a:r>
                        <a:rPr lang="en-US" sz="1200" dirty="0" err="1">
                          <a:solidFill>
                            <a:schemeClr val="tx1"/>
                          </a:solidFill>
                          <a:effectLst/>
                        </a:rPr>
                        <a:t>alkol</a:t>
                      </a:r>
                      <a:r>
                        <a:rPr lang="en-US" sz="1200" dirty="0">
                          <a:solidFill>
                            <a:schemeClr val="tx1"/>
                          </a:solidFill>
                          <a:effectLst/>
                        </a:rPr>
                        <a:t>, </a:t>
                      </a:r>
                      <a:r>
                        <a:rPr lang="en-US" sz="1200" dirty="0" err="1">
                          <a:solidFill>
                            <a:schemeClr val="tx1"/>
                          </a:solidFill>
                          <a:effectLst/>
                        </a:rPr>
                        <a:t>Etanol</a:t>
                      </a:r>
                      <a:r>
                        <a:rPr lang="en-US" sz="1200" dirty="0">
                          <a:solidFill>
                            <a:schemeClr val="tx1"/>
                          </a:solidFill>
                          <a:effectLst/>
                        </a:rPr>
                        <a:t> Cas No: 64-17-5)**</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Steteskoplar</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Pulsoksimetreler</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Defibrilatör</a:t>
                      </a:r>
                      <a:r>
                        <a:rPr lang="en-US" sz="1200" dirty="0">
                          <a:solidFill>
                            <a:schemeClr val="tx1"/>
                          </a:solidFill>
                          <a:effectLst/>
                        </a:rPr>
                        <a:t> </a:t>
                      </a:r>
                      <a:r>
                        <a:rPr lang="en-US" sz="1200" dirty="0" err="1">
                          <a:solidFill>
                            <a:schemeClr val="tx1"/>
                          </a:solidFill>
                          <a:effectLst/>
                        </a:rPr>
                        <a:t>kaşıkları</a:t>
                      </a:r>
                      <a:r>
                        <a:rPr lang="en-US" sz="1200" dirty="0">
                          <a:solidFill>
                            <a:schemeClr val="tx1"/>
                          </a:solidFill>
                          <a:effectLst/>
                        </a:rPr>
                        <a:t> vb.</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Toksisite</a:t>
                      </a:r>
                      <a:r>
                        <a:rPr lang="en-US" sz="1200" dirty="0">
                          <a:solidFill>
                            <a:schemeClr val="tx1"/>
                          </a:solidFill>
                          <a:effectLst/>
                        </a:rPr>
                        <a:t> yok</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Düşük</a:t>
                      </a:r>
                      <a:r>
                        <a:rPr lang="en-US" sz="1200" dirty="0">
                          <a:solidFill>
                            <a:schemeClr val="tx1"/>
                          </a:solidFill>
                          <a:effectLst/>
                        </a:rPr>
                        <a:t> </a:t>
                      </a:r>
                      <a:r>
                        <a:rPr lang="en-US" sz="1200" dirty="0" err="1">
                          <a:solidFill>
                            <a:schemeClr val="tx1"/>
                          </a:solidFill>
                          <a:effectLst/>
                        </a:rPr>
                        <a:t>maliyet</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 </a:t>
                      </a: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Tortu</a:t>
                      </a:r>
                      <a:r>
                        <a:rPr lang="en-US" sz="1200" dirty="0">
                          <a:solidFill>
                            <a:schemeClr val="tx1"/>
                          </a:solidFill>
                          <a:effectLst/>
                        </a:rPr>
                        <a:t> </a:t>
                      </a:r>
                      <a:r>
                        <a:rPr lang="en-US" sz="1200" dirty="0" err="1">
                          <a:solidFill>
                            <a:schemeClr val="tx1"/>
                          </a:solidFill>
                          <a:effectLst/>
                        </a:rPr>
                        <a:t>bırakmaz</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Çabuk</a:t>
                      </a:r>
                      <a:r>
                        <a:rPr lang="en-US" sz="1200" dirty="0">
                          <a:solidFill>
                            <a:schemeClr val="tx1"/>
                          </a:solidFill>
                          <a:effectLst/>
                        </a:rPr>
                        <a:t> </a:t>
                      </a:r>
                      <a:r>
                        <a:rPr lang="en-US" sz="1200" dirty="0" err="1">
                          <a:solidFill>
                            <a:schemeClr val="tx1"/>
                          </a:solidFill>
                          <a:effectLst/>
                        </a:rPr>
                        <a:t>buharlaştığından</a:t>
                      </a:r>
                      <a:r>
                        <a:rPr lang="en-US" sz="1200" dirty="0">
                          <a:solidFill>
                            <a:schemeClr val="tx1"/>
                          </a:solidFill>
                          <a:effectLst/>
                        </a:rPr>
                        <a:t> ideal </a:t>
                      </a:r>
                      <a:r>
                        <a:rPr lang="en-US" sz="1200" dirty="0" err="1">
                          <a:solidFill>
                            <a:schemeClr val="tx1"/>
                          </a:solidFill>
                          <a:effectLst/>
                        </a:rPr>
                        <a:t>bir</a:t>
                      </a:r>
                      <a:r>
                        <a:rPr lang="en-US" sz="1200" dirty="0">
                          <a:solidFill>
                            <a:schemeClr val="tx1"/>
                          </a:solidFill>
                          <a:effectLst/>
                        </a:rPr>
                        <a:t> </a:t>
                      </a:r>
                      <a:r>
                        <a:rPr lang="en-US" sz="1200" dirty="0" err="1">
                          <a:solidFill>
                            <a:schemeClr val="tx1"/>
                          </a:solidFill>
                          <a:effectLst/>
                        </a:rPr>
                        <a:t>yüzey</a:t>
                      </a:r>
                      <a:r>
                        <a:rPr lang="en-US" sz="1200" dirty="0">
                          <a:solidFill>
                            <a:schemeClr val="tx1"/>
                          </a:solidFill>
                          <a:effectLst/>
                        </a:rPr>
                        <a:t> </a:t>
                      </a:r>
                      <a:r>
                        <a:rPr lang="en-US" sz="1200" dirty="0" err="1">
                          <a:solidFill>
                            <a:schemeClr val="tx1"/>
                          </a:solidFill>
                          <a:effectLst/>
                        </a:rPr>
                        <a:t>dezenfektanı</a:t>
                      </a:r>
                      <a:r>
                        <a:rPr lang="en-US" sz="1200" dirty="0">
                          <a:solidFill>
                            <a:schemeClr val="tx1"/>
                          </a:solidFill>
                          <a:effectLst/>
                        </a:rPr>
                        <a:t> </a:t>
                      </a:r>
                      <a:r>
                        <a:rPr lang="en-US" sz="1200" dirty="0" err="1">
                          <a:solidFill>
                            <a:schemeClr val="tx1"/>
                          </a:solidFill>
                          <a:effectLst/>
                        </a:rPr>
                        <a:t>değildir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a:solidFill>
                            <a:schemeClr val="tx1"/>
                          </a:solidFill>
                          <a:effectLst/>
                        </a:rPr>
                        <a:t>Son </a:t>
                      </a:r>
                      <a:r>
                        <a:rPr lang="en-US" sz="1200" dirty="0" err="1">
                          <a:solidFill>
                            <a:schemeClr val="tx1"/>
                          </a:solidFill>
                          <a:effectLst/>
                        </a:rPr>
                        <a:t>derece</a:t>
                      </a:r>
                      <a:r>
                        <a:rPr lang="en-US" sz="1200" dirty="0">
                          <a:solidFill>
                            <a:schemeClr val="tx1"/>
                          </a:solidFill>
                          <a:effectLst/>
                        </a:rPr>
                        <a:t> </a:t>
                      </a:r>
                      <a:r>
                        <a:rPr lang="en-US" sz="1200" dirty="0" err="1">
                          <a:solidFill>
                            <a:schemeClr val="tx1"/>
                          </a:solidFill>
                          <a:effectLst/>
                        </a:rPr>
                        <a:t>yanıcıdır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Plastik</a:t>
                      </a:r>
                      <a:r>
                        <a:rPr lang="en-US" sz="1200" dirty="0">
                          <a:solidFill>
                            <a:schemeClr val="tx1"/>
                          </a:solidFill>
                          <a:effectLst/>
                        </a:rPr>
                        <a:t>, </a:t>
                      </a:r>
                      <a:r>
                        <a:rPr lang="en-US" sz="1200" dirty="0" err="1">
                          <a:solidFill>
                            <a:schemeClr val="tx1"/>
                          </a:solidFill>
                          <a:effectLst/>
                        </a:rPr>
                        <a:t>kauçuk</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silikon</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için</a:t>
                      </a:r>
                      <a:r>
                        <a:rPr lang="en-US" sz="1200" dirty="0">
                          <a:solidFill>
                            <a:schemeClr val="tx1"/>
                          </a:solidFill>
                          <a:effectLst/>
                        </a:rPr>
                        <a:t> </a:t>
                      </a:r>
                      <a:r>
                        <a:rPr lang="en-US" sz="1200" dirty="0" err="1">
                          <a:solidFill>
                            <a:schemeClr val="tx1"/>
                          </a:solidFill>
                          <a:effectLst/>
                        </a:rPr>
                        <a:t>zararlıdır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tarafından</a:t>
                      </a:r>
                      <a:r>
                        <a:rPr lang="en-US" sz="1200" dirty="0">
                          <a:solidFill>
                            <a:schemeClr val="tx1"/>
                          </a:solidFill>
                          <a:effectLst/>
                        </a:rPr>
                        <a:t> </a:t>
                      </a:r>
                      <a:r>
                        <a:rPr lang="en-US" sz="1200" dirty="0" err="1">
                          <a:solidFill>
                            <a:schemeClr val="tx1"/>
                          </a:solidFill>
                          <a:effectLst/>
                        </a:rPr>
                        <a:t>deaktive</a:t>
                      </a:r>
                      <a:r>
                        <a:rPr lang="en-US" sz="1200" dirty="0">
                          <a:solidFill>
                            <a:schemeClr val="tx1"/>
                          </a:solidFill>
                          <a:effectLst/>
                        </a:rPr>
                        <a:t> </a:t>
                      </a:r>
                      <a:r>
                        <a:rPr lang="en-US" sz="1200" dirty="0" err="1">
                          <a:solidFill>
                            <a:schemeClr val="tx1"/>
                          </a:solidFill>
                          <a:effectLst/>
                        </a:rPr>
                        <a:t>edilir</a:t>
                      </a:r>
                      <a:r>
                        <a:rPr lang="en-US" sz="1200" dirty="0">
                          <a:solidFill>
                            <a:schemeClr val="tx1"/>
                          </a:solidFill>
                          <a:effectLst/>
                        </a:rPr>
                        <a:t> (Bu </a:t>
                      </a:r>
                      <a:r>
                        <a:rPr lang="en-US" sz="1200" dirty="0" err="1">
                          <a:solidFill>
                            <a:schemeClr val="tx1"/>
                          </a:solidFill>
                          <a:effectLst/>
                        </a:rPr>
                        <a:t>nedenle</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 </a:t>
                      </a:r>
                      <a:r>
                        <a:rPr lang="en-US" sz="1200" dirty="0" err="1">
                          <a:solidFill>
                            <a:schemeClr val="tx1"/>
                          </a:solidFill>
                          <a:effectLst/>
                        </a:rPr>
                        <a:t>öncesi</a:t>
                      </a:r>
                      <a:r>
                        <a:rPr lang="en-US" sz="1200" dirty="0">
                          <a:solidFill>
                            <a:schemeClr val="tx1"/>
                          </a:solidFill>
                          <a:effectLst/>
                        </a:rPr>
                        <a:t> </a:t>
                      </a:r>
                      <a:r>
                        <a:rPr lang="en-US" sz="1200" dirty="0" err="1">
                          <a:solidFill>
                            <a:schemeClr val="tx1"/>
                          </a:solidFill>
                          <a:effectLst/>
                        </a:rPr>
                        <a:t>yüzeylerin</a:t>
                      </a:r>
                      <a:r>
                        <a:rPr lang="en-US" sz="1200" dirty="0">
                          <a:solidFill>
                            <a:schemeClr val="tx1"/>
                          </a:solidFill>
                          <a:effectLst/>
                        </a:rPr>
                        <a:t> </a:t>
                      </a:r>
                      <a:r>
                        <a:rPr lang="en-US" sz="1200" dirty="0" err="1">
                          <a:solidFill>
                            <a:schemeClr val="tx1"/>
                          </a:solidFill>
                          <a:effectLst/>
                        </a:rPr>
                        <a:t>temizlenmesi</a:t>
                      </a:r>
                      <a:r>
                        <a:rPr lang="en-US" sz="1200" dirty="0">
                          <a:solidFill>
                            <a:schemeClr val="tx1"/>
                          </a:solidFill>
                          <a:effectLst/>
                        </a:rPr>
                        <a:t> </a:t>
                      </a:r>
                      <a:r>
                        <a:rPr lang="en-US" sz="1200" dirty="0" err="1">
                          <a:solidFill>
                            <a:schemeClr val="tx1"/>
                          </a:solidFill>
                          <a:effectLst/>
                        </a:rPr>
                        <a:t>gerekir</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2070602711"/>
                  </a:ext>
                </a:extLst>
              </a:tr>
              <a:tr h="1521360">
                <a:tc>
                  <a:txBody>
                    <a:bodyPr/>
                    <a:lstStyle/>
                    <a:p>
                      <a:pPr algn="l">
                        <a:lnSpc>
                          <a:spcPct val="115000"/>
                        </a:lnSpc>
                        <a:spcAft>
                          <a:spcPts val="0"/>
                        </a:spcAft>
                      </a:pPr>
                      <a:r>
                        <a:rPr lang="en-US" sz="1200" dirty="0" err="1">
                          <a:solidFill>
                            <a:schemeClr val="tx1"/>
                          </a:solidFill>
                          <a:effectLst/>
                        </a:rPr>
                        <a:t>Standart</a:t>
                      </a:r>
                      <a:r>
                        <a:rPr lang="en-US" sz="1200" dirty="0">
                          <a:solidFill>
                            <a:schemeClr val="tx1"/>
                          </a:solidFill>
                          <a:effectLst/>
                        </a:rPr>
                        <a:t> </a:t>
                      </a:r>
                      <a:r>
                        <a:rPr lang="en-US" sz="1200" dirty="0" err="1">
                          <a:solidFill>
                            <a:schemeClr val="tx1"/>
                          </a:solidFill>
                          <a:effectLst/>
                        </a:rPr>
                        <a:t>Çamaşır</a:t>
                      </a:r>
                      <a:r>
                        <a:rPr lang="en-US" sz="1200" dirty="0">
                          <a:solidFill>
                            <a:schemeClr val="tx1"/>
                          </a:solidFill>
                          <a:effectLst/>
                        </a:rPr>
                        <a:t> </a:t>
                      </a:r>
                      <a:r>
                        <a:rPr lang="en-US" sz="1200" dirty="0" err="1">
                          <a:solidFill>
                            <a:schemeClr val="tx1"/>
                          </a:solidFill>
                          <a:effectLst/>
                        </a:rPr>
                        <a:t>suyu</a:t>
                      </a:r>
                      <a:r>
                        <a:rPr lang="en-US" sz="1200" dirty="0">
                          <a:solidFill>
                            <a:schemeClr val="tx1"/>
                          </a:solidFill>
                          <a:effectLst/>
                        </a:rPr>
                        <a:t>*** (1:10 normal </a:t>
                      </a:r>
                      <a:r>
                        <a:rPr lang="en-US" sz="1200" dirty="0" err="1">
                          <a:solidFill>
                            <a:schemeClr val="tx1"/>
                          </a:solidFill>
                          <a:effectLst/>
                        </a:rPr>
                        <a:t>sulandırmada</a:t>
                      </a:r>
                      <a:r>
                        <a:rPr lang="en-US" sz="1200" dirty="0">
                          <a:solidFill>
                            <a:schemeClr val="tx1"/>
                          </a:solidFill>
                          <a:effectLst/>
                        </a:rPr>
                        <a:t>) (</a:t>
                      </a:r>
                      <a:r>
                        <a:rPr lang="en-US" sz="1200" dirty="0" err="1">
                          <a:solidFill>
                            <a:schemeClr val="tx1"/>
                          </a:solidFill>
                          <a:effectLst/>
                        </a:rPr>
                        <a:t>Sodyum</a:t>
                      </a:r>
                      <a:r>
                        <a:rPr lang="en-US" sz="1200" dirty="0">
                          <a:solidFill>
                            <a:schemeClr val="tx1"/>
                          </a:solidFill>
                          <a:effectLst/>
                        </a:rPr>
                        <a:t> </a:t>
                      </a:r>
                      <a:r>
                        <a:rPr lang="en-US" sz="1200" dirty="0" err="1">
                          <a:solidFill>
                            <a:schemeClr val="tx1"/>
                          </a:solidFill>
                          <a:effectLst/>
                        </a:rPr>
                        <a:t>hipoklorit</a:t>
                      </a:r>
                      <a:r>
                        <a:rPr lang="en-US" sz="1200" dirty="0">
                          <a:solidFill>
                            <a:schemeClr val="tx1"/>
                          </a:solidFill>
                          <a:effectLst/>
                        </a:rPr>
                        <a:t> Cas No: 7681-52-9)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Dış</a:t>
                      </a:r>
                      <a:r>
                        <a:rPr lang="en-US" sz="1200" dirty="0">
                          <a:solidFill>
                            <a:schemeClr val="tx1"/>
                          </a:solidFill>
                          <a:effectLst/>
                        </a:rPr>
                        <a:t> </a:t>
                      </a:r>
                      <a:r>
                        <a:rPr lang="en-US" sz="1200" dirty="0" err="1">
                          <a:solidFill>
                            <a:schemeClr val="tx1"/>
                          </a:solidFill>
                          <a:effectLst/>
                        </a:rPr>
                        <a:t>yüzeyler</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Kan </a:t>
                      </a:r>
                      <a:r>
                        <a:rPr lang="en-US" sz="1200" dirty="0" err="1">
                          <a:solidFill>
                            <a:schemeClr val="tx1"/>
                          </a:solidFill>
                          <a:effectLst/>
                        </a:rPr>
                        <a:t>bulaşları</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Düşük</a:t>
                      </a:r>
                      <a:r>
                        <a:rPr lang="en-US" sz="1200" dirty="0">
                          <a:solidFill>
                            <a:schemeClr val="tx1"/>
                          </a:solidFill>
                          <a:effectLst/>
                        </a:rPr>
                        <a:t> </a:t>
                      </a:r>
                      <a:r>
                        <a:rPr lang="en-US" sz="1200" dirty="0" err="1">
                          <a:solidFill>
                            <a:schemeClr val="tx1"/>
                          </a:solidFill>
                          <a:effectLst/>
                        </a:rPr>
                        <a:t>maliyet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Ulaşımı</a:t>
                      </a:r>
                      <a:r>
                        <a:rPr lang="en-US" sz="1200" dirty="0">
                          <a:solidFill>
                            <a:schemeClr val="tx1"/>
                          </a:solidFill>
                          <a:effectLst/>
                        </a:rPr>
                        <a:t> </a:t>
                      </a:r>
                      <a:r>
                        <a:rPr lang="en-US" sz="1200" dirty="0" err="1">
                          <a:solidFill>
                            <a:schemeClr val="tx1"/>
                          </a:solidFill>
                          <a:effectLst/>
                        </a:rPr>
                        <a:t>kolay</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Kullanıma</a:t>
                      </a:r>
                      <a:r>
                        <a:rPr lang="en-US" sz="1200" dirty="0">
                          <a:solidFill>
                            <a:schemeClr val="tx1"/>
                          </a:solidFill>
                          <a:effectLst/>
                        </a:rPr>
                        <a:t> </a:t>
                      </a:r>
                      <a:r>
                        <a:rPr lang="en-US" sz="1200" dirty="0" err="1">
                          <a:solidFill>
                            <a:schemeClr val="tx1"/>
                          </a:solidFill>
                          <a:effectLst/>
                        </a:rPr>
                        <a:t>hazır</a:t>
                      </a:r>
                      <a:r>
                        <a:rPr lang="en-US" sz="1200" dirty="0">
                          <a:solidFill>
                            <a:schemeClr val="tx1"/>
                          </a:solidFill>
                          <a:effectLst/>
                        </a:rPr>
                        <a:t> </a:t>
                      </a:r>
                      <a:r>
                        <a:rPr lang="en-US" sz="1200" dirty="0" err="1">
                          <a:solidFill>
                            <a:schemeClr val="tx1"/>
                          </a:solidFill>
                          <a:effectLst/>
                        </a:rPr>
                        <a:t>mendil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spreyleri</a:t>
                      </a:r>
                      <a:r>
                        <a:rPr lang="en-US" sz="1200" dirty="0">
                          <a:solidFill>
                            <a:schemeClr val="tx1"/>
                          </a:solidFill>
                          <a:effectLst/>
                        </a:rPr>
                        <a:t> </a:t>
                      </a:r>
                      <a:r>
                        <a:rPr lang="en-US" sz="1200" dirty="0" err="1">
                          <a:solidFill>
                            <a:schemeClr val="tx1"/>
                          </a:solidFill>
                          <a:effectLst/>
                        </a:rPr>
                        <a:t>mevcut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Sporosidal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virüsidal</a:t>
                      </a:r>
                      <a:r>
                        <a:rPr lang="en-US" sz="1200" dirty="0">
                          <a:solidFill>
                            <a:schemeClr val="tx1"/>
                          </a:solidFill>
                          <a:effectLst/>
                        </a:rPr>
                        <a:t> (</a:t>
                      </a:r>
                      <a:r>
                        <a:rPr lang="en-US" sz="1200" dirty="0" err="1">
                          <a:solidFill>
                            <a:schemeClr val="tx1"/>
                          </a:solidFill>
                          <a:effectLst/>
                        </a:rPr>
                        <a:t>C.difficile</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Norovirus’a</a:t>
                      </a:r>
                      <a:r>
                        <a:rPr lang="en-US" sz="1200" dirty="0">
                          <a:solidFill>
                            <a:schemeClr val="tx1"/>
                          </a:solidFill>
                          <a:effectLst/>
                        </a:rPr>
                        <a:t> </a:t>
                      </a:r>
                      <a:r>
                        <a:rPr lang="en-US" sz="1200" dirty="0" err="1">
                          <a:solidFill>
                            <a:schemeClr val="tx1"/>
                          </a:solidFill>
                          <a:effectLst/>
                        </a:rPr>
                        <a:t>karşı</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a:solidFill>
                            <a:schemeClr val="tx1"/>
                          </a:solidFill>
                          <a:effectLst/>
                        </a:rPr>
                        <a:t>Metal </a:t>
                      </a:r>
                      <a:r>
                        <a:rPr lang="en-US" sz="1200" dirty="0" err="1">
                          <a:solidFill>
                            <a:schemeClr val="tx1"/>
                          </a:solidFill>
                          <a:effectLst/>
                        </a:rPr>
                        <a:t>ekipmanlara</a:t>
                      </a:r>
                      <a:r>
                        <a:rPr lang="en-US" sz="1200" dirty="0">
                          <a:solidFill>
                            <a:schemeClr val="tx1"/>
                          </a:solidFill>
                          <a:effectLst/>
                        </a:rPr>
                        <a:t> </a:t>
                      </a:r>
                      <a:r>
                        <a:rPr lang="en-US" sz="1200" dirty="0" err="1">
                          <a:solidFill>
                            <a:schemeClr val="tx1"/>
                          </a:solidFill>
                          <a:effectLst/>
                        </a:rPr>
                        <a:t>zararlı</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tarafından</a:t>
                      </a:r>
                      <a:r>
                        <a:rPr lang="en-US" sz="1200" dirty="0">
                          <a:solidFill>
                            <a:schemeClr val="tx1"/>
                          </a:solidFill>
                          <a:effectLst/>
                        </a:rPr>
                        <a:t> </a:t>
                      </a:r>
                      <a:r>
                        <a:rPr lang="en-US" sz="1200" dirty="0" err="1">
                          <a:solidFill>
                            <a:schemeClr val="tx1"/>
                          </a:solidFill>
                          <a:effectLst/>
                        </a:rPr>
                        <a:t>deaktive</a:t>
                      </a:r>
                      <a:r>
                        <a:rPr lang="en-US" sz="1200" dirty="0">
                          <a:solidFill>
                            <a:schemeClr val="tx1"/>
                          </a:solidFill>
                          <a:effectLst/>
                        </a:rPr>
                        <a:t> </a:t>
                      </a:r>
                      <a:r>
                        <a:rPr lang="en-US" sz="1200" dirty="0" err="1">
                          <a:solidFill>
                            <a:schemeClr val="tx1"/>
                          </a:solidFill>
                          <a:effectLst/>
                        </a:rPr>
                        <a:t>edilir</a:t>
                      </a:r>
                      <a:r>
                        <a:rPr lang="en-US" sz="1200" dirty="0">
                          <a:solidFill>
                            <a:schemeClr val="tx1"/>
                          </a:solidFill>
                          <a:effectLst/>
                        </a:rPr>
                        <a:t> (Bu </a:t>
                      </a:r>
                      <a:r>
                        <a:rPr lang="en-US" sz="1200" dirty="0" err="1">
                          <a:solidFill>
                            <a:schemeClr val="tx1"/>
                          </a:solidFill>
                          <a:effectLst/>
                        </a:rPr>
                        <a:t>nedenle</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 </a:t>
                      </a:r>
                      <a:r>
                        <a:rPr lang="en-US" sz="1200" dirty="0" err="1">
                          <a:solidFill>
                            <a:schemeClr val="tx1"/>
                          </a:solidFill>
                          <a:effectLst/>
                        </a:rPr>
                        <a:t>öncesi</a:t>
                      </a:r>
                      <a:r>
                        <a:rPr lang="en-US" sz="1200" dirty="0">
                          <a:solidFill>
                            <a:schemeClr val="tx1"/>
                          </a:solidFill>
                          <a:effectLst/>
                        </a:rPr>
                        <a:t> </a:t>
                      </a:r>
                      <a:r>
                        <a:rPr lang="en-US" sz="1200" dirty="0" err="1">
                          <a:solidFill>
                            <a:schemeClr val="tx1"/>
                          </a:solidFill>
                          <a:effectLst/>
                        </a:rPr>
                        <a:t>yüzeylerin</a:t>
                      </a:r>
                      <a:r>
                        <a:rPr lang="en-US" sz="1200" dirty="0">
                          <a:solidFill>
                            <a:schemeClr val="tx1"/>
                          </a:solidFill>
                          <a:effectLst/>
                        </a:rPr>
                        <a:t> </a:t>
                      </a:r>
                      <a:r>
                        <a:rPr lang="en-US" sz="1200" dirty="0" err="1">
                          <a:solidFill>
                            <a:schemeClr val="tx1"/>
                          </a:solidFill>
                          <a:effectLst/>
                        </a:rPr>
                        <a:t>temizlenmesi</a:t>
                      </a:r>
                      <a:r>
                        <a:rPr lang="en-US" sz="1200" dirty="0">
                          <a:solidFill>
                            <a:schemeClr val="tx1"/>
                          </a:solidFill>
                          <a:effectLst/>
                        </a:rPr>
                        <a:t> </a:t>
                      </a:r>
                      <a:r>
                        <a:rPr lang="en-US" sz="1200" dirty="0" err="1">
                          <a:solidFill>
                            <a:schemeClr val="tx1"/>
                          </a:solidFill>
                          <a:effectLst/>
                        </a:rPr>
                        <a:t>gerekir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Cilt</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mükoz</a:t>
                      </a:r>
                      <a:r>
                        <a:rPr lang="en-US" sz="1200" dirty="0">
                          <a:solidFill>
                            <a:schemeClr val="tx1"/>
                          </a:solidFill>
                          <a:effectLst/>
                        </a:rPr>
                        <a:t> </a:t>
                      </a:r>
                      <a:r>
                        <a:rPr lang="en-US" sz="1200" dirty="0" err="1">
                          <a:solidFill>
                            <a:schemeClr val="tx1"/>
                          </a:solidFill>
                          <a:effectLst/>
                        </a:rPr>
                        <a:t>membranlara</a:t>
                      </a:r>
                      <a:r>
                        <a:rPr lang="en-US" sz="1200" dirty="0">
                          <a:solidFill>
                            <a:schemeClr val="tx1"/>
                          </a:solidFill>
                          <a:effectLst/>
                        </a:rPr>
                        <a:t> </a:t>
                      </a:r>
                      <a:r>
                        <a:rPr lang="en-US" sz="1200" dirty="0" err="1">
                          <a:solidFill>
                            <a:schemeClr val="tx1"/>
                          </a:solidFill>
                          <a:effectLst/>
                        </a:rPr>
                        <a:t>karşı</a:t>
                      </a:r>
                      <a:r>
                        <a:rPr lang="en-US" sz="1200" dirty="0">
                          <a:solidFill>
                            <a:schemeClr val="tx1"/>
                          </a:solidFill>
                          <a:effectLst/>
                        </a:rPr>
                        <a:t> </a:t>
                      </a:r>
                      <a:r>
                        <a:rPr lang="en-US" sz="1200" dirty="0" err="1">
                          <a:solidFill>
                            <a:schemeClr val="tx1"/>
                          </a:solidFill>
                          <a:effectLst/>
                        </a:rPr>
                        <a:t>tahriş</a:t>
                      </a:r>
                      <a:r>
                        <a:rPr lang="en-US" sz="1200" dirty="0">
                          <a:solidFill>
                            <a:schemeClr val="tx1"/>
                          </a:solidFill>
                          <a:effectLst/>
                        </a:rPr>
                        <a:t> </a:t>
                      </a:r>
                      <a:r>
                        <a:rPr lang="en-US" sz="1200" dirty="0" err="1">
                          <a:solidFill>
                            <a:schemeClr val="tx1"/>
                          </a:solidFill>
                          <a:effectLst/>
                        </a:rPr>
                        <a:t>edicidir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Sulandırıldıktan</a:t>
                      </a:r>
                      <a:r>
                        <a:rPr lang="en-US" sz="1200" dirty="0">
                          <a:solidFill>
                            <a:schemeClr val="tx1"/>
                          </a:solidFill>
                          <a:effectLst/>
                        </a:rPr>
                        <a:t> </a:t>
                      </a:r>
                      <a:r>
                        <a:rPr lang="en-US" sz="1200" dirty="0" err="1">
                          <a:solidFill>
                            <a:schemeClr val="tx1"/>
                          </a:solidFill>
                          <a:effectLst/>
                        </a:rPr>
                        <a:t>sonra</a:t>
                      </a:r>
                      <a:r>
                        <a:rPr lang="en-US" sz="1200" dirty="0">
                          <a:solidFill>
                            <a:schemeClr val="tx1"/>
                          </a:solidFill>
                          <a:effectLst/>
                        </a:rPr>
                        <a:t> 24 </a:t>
                      </a:r>
                      <a:r>
                        <a:rPr lang="en-US" sz="1200" dirty="0" err="1">
                          <a:solidFill>
                            <a:schemeClr val="tx1"/>
                          </a:solidFill>
                          <a:effectLst/>
                        </a:rPr>
                        <a:t>saat</a:t>
                      </a:r>
                      <a:r>
                        <a:rPr lang="en-US" sz="1200" dirty="0">
                          <a:solidFill>
                            <a:schemeClr val="tx1"/>
                          </a:solidFill>
                          <a:effectLst/>
                        </a:rPr>
                        <a:t> </a:t>
                      </a:r>
                      <a:r>
                        <a:rPr lang="en-US" sz="1200" dirty="0" err="1">
                          <a:solidFill>
                            <a:schemeClr val="tx1"/>
                          </a:solidFill>
                          <a:effectLst/>
                        </a:rPr>
                        <a:t>içinde</a:t>
                      </a:r>
                      <a:r>
                        <a:rPr lang="en-US" sz="1200" dirty="0">
                          <a:solidFill>
                            <a:schemeClr val="tx1"/>
                          </a:solidFill>
                          <a:effectLst/>
                        </a:rPr>
                        <a:t> </a:t>
                      </a:r>
                      <a:r>
                        <a:rPr lang="en-US" sz="1200" dirty="0" err="1">
                          <a:solidFill>
                            <a:schemeClr val="tx1"/>
                          </a:solidFill>
                          <a:effectLst/>
                        </a:rPr>
                        <a:t>kullanılmalıdır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Giysileri</a:t>
                      </a:r>
                      <a:r>
                        <a:rPr lang="en-US" sz="1200" dirty="0">
                          <a:solidFill>
                            <a:schemeClr val="tx1"/>
                          </a:solidFill>
                          <a:effectLst/>
                        </a:rPr>
                        <a:t> </a:t>
                      </a:r>
                      <a:r>
                        <a:rPr lang="en-US" sz="1200" dirty="0" err="1">
                          <a:solidFill>
                            <a:schemeClr val="tx1"/>
                          </a:solidFill>
                          <a:effectLst/>
                        </a:rPr>
                        <a:t>boyayabilir</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3398805687"/>
                  </a:ext>
                </a:extLst>
              </a:tr>
              <a:tr h="1413193">
                <a:tc>
                  <a:txBody>
                    <a:bodyPr/>
                    <a:lstStyle/>
                    <a:p>
                      <a:pPr algn="l">
                        <a:lnSpc>
                          <a:spcPct val="115000"/>
                        </a:lnSpc>
                        <a:spcAft>
                          <a:spcPts val="0"/>
                        </a:spcAft>
                      </a:pPr>
                      <a:r>
                        <a:rPr lang="en-US" sz="1200" dirty="0" err="1">
                          <a:solidFill>
                            <a:schemeClr val="tx1"/>
                          </a:solidFill>
                          <a:effectLst/>
                        </a:rPr>
                        <a:t>Hidrojen</a:t>
                      </a:r>
                      <a:r>
                        <a:rPr lang="en-US" sz="1200" dirty="0">
                          <a:solidFill>
                            <a:schemeClr val="tx1"/>
                          </a:solidFill>
                          <a:effectLst/>
                        </a:rPr>
                        <a:t> </a:t>
                      </a:r>
                      <a:r>
                        <a:rPr lang="en-US" sz="1200" dirty="0" err="1">
                          <a:solidFill>
                            <a:schemeClr val="tx1"/>
                          </a:solidFill>
                          <a:effectLst/>
                        </a:rPr>
                        <a:t>Peroksit</a:t>
                      </a:r>
                      <a:r>
                        <a:rPr lang="en-US" sz="1200" dirty="0">
                          <a:solidFill>
                            <a:schemeClr val="tx1"/>
                          </a:solidFill>
                          <a:effectLst/>
                        </a:rPr>
                        <a:t> (%0,5) (Cas No: 7722-84-1)**</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Ekipmanların</a:t>
                      </a:r>
                      <a:r>
                        <a:rPr lang="en-US" sz="1200" dirty="0">
                          <a:solidFill>
                            <a:schemeClr val="tx1"/>
                          </a:solidFill>
                          <a:effectLst/>
                        </a:rPr>
                        <a:t> </a:t>
                      </a:r>
                      <a:r>
                        <a:rPr lang="en-US" sz="1200" dirty="0" err="1">
                          <a:solidFill>
                            <a:schemeClr val="tx1"/>
                          </a:solidFill>
                          <a:effectLst/>
                        </a:rPr>
                        <a:t>dış</a:t>
                      </a:r>
                      <a:r>
                        <a:rPr lang="en-US" sz="1200" dirty="0">
                          <a:solidFill>
                            <a:schemeClr val="tx1"/>
                          </a:solidFill>
                          <a:effectLst/>
                        </a:rPr>
                        <a:t> </a:t>
                      </a:r>
                      <a:r>
                        <a:rPr lang="en-US" sz="1200" dirty="0" err="1">
                          <a:solidFill>
                            <a:schemeClr val="tx1"/>
                          </a:solidFill>
                          <a:effectLst/>
                        </a:rPr>
                        <a:t>yüzeyleri</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Zemin</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Duvarlar</a:t>
                      </a:r>
                      <a:r>
                        <a:rPr lang="en-US" sz="1200" dirty="0">
                          <a:solidFill>
                            <a:schemeClr val="tx1"/>
                          </a:solidFill>
                          <a:effectLst/>
                        </a:rPr>
                        <a:t> </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Çevre</a:t>
                      </a:r>
                      <a:r>
                        <a:rPr lang="en-US" sz="1200" dirty="0">
                          <a:solidFill>
                            <a:schemeClr val="tx1"/>
                          </a:solidFill>
                          <a:effectLst/>
                        </a:rPr>
                        <a:t> </a:t>
                      </a:r>
                      <a:r>
                        <a:rPr lang="en-US" sz="1200" dirty="0" err="1">
                          <a:solidFill>
                            <a:schemeClr val="tx1"/>
                          </a:solidFill>
                          <a:effectLst/>
                        </a:rPr>
                        <a:t>için</a:t>
                      </a:r>
                      <a:r>
                        <a:rPr lang="en-US" sz="1200" dirty="0">
                          <a:solidFill>
                            <a:schemeClr val="tx1"/>
                          </a:solidFill>
                          <a:effectLst/>
                        </a:rPr>
                        <a:t> </a:t>
                      </a:r>
                      <a:r>
                        <a:rPr lang="en-US" sz="1200" dirty="0" err="1">
                          <a:solidFill>
                            <a:schemeClr val="tx1"/>
                          </a:solidFill>
                          <a:effectLst/>
                        </a:rPr>
                        <a:t>güvenli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Toksik</a:t>
                      </a:r>
                      <a:r>
                        <a:rPr lang="en-US" sz="1200" dirty="0">
                          <a:solidFill>
                            <a:schemeClr val="tx1"/>
                          </a:solidFill>
                          <a:effectLst/>
                        </a:rPr>
                        <a:t> </a:t>
                      </a:r>
                      <a:r>
                        <a:rPr lang="en-US" sz="1200" dirty="0" err="1">
                          <a:solidFill>
                            <a:schemeClr val="tx1"/>
                          </a:solidFill>
                          <a:effectLst/>
                        </a:rPr>
                        <a:t>değil</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madde</a:t>
                      </a:r>
                      <a:r>
                        <a:rPr lang="en-US" sz="1200" dirty="0">
                          <a:solidFill>
                            <a:schemeClr val="tx1"/>
                          </a:solidFill>
                          <a:effectLst/>
                        </a:rPr>
                        <a:t> </a:t>
                      </a:r>
                      <a:r>
                        <a:rPr lang="en-US" sz="1200" dirty="0" err="1">
                          <a:solidFill>
                            <a:schemeClr val="tx1"/>
                          </a:solidFill>
                          <a:effectLst/>
                        </a:rPr>
                        <a:t>varlığında</a:t>
                      </a:r>
                      <a:r>
                        <a:rPr lang="en-US" sz="1200" dirty="0">
                          <a:solidFill>
                            <a:schemeClr val="tx1"/>
                          </a:solidFill>
                          <a:effectLst/>
                        </a:rPr>
                        <a:t> </a:t>
                      </a:r>
                      <a:r>
                        <a:rPr lang="en-US" sz="1200" dirty="0" err="1">
                          <a:solidFill>
                            <a:schemeClr val="tx1"/>
                          </a:solidFill>
                          <a:effectLst/>
                        </a:rPr>
                        <a:t>aktif</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Mendil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sıvı</a:t>
                      </a:r>
                      <a:r>
                        <a:rPr lang="en-US" sz="1200" dirty="0">
                          <a:solidFill>
                            <a:schemeClr val="tx1"/>
                          </a:solidFill>
                          <a:effectLst/>
                        </a:rPr>
                        <a:t> </a:t>
                      </a:r>
                      <a:r>
                        <a:rPr lang="en-US" sz="1200" dirty="0" err="1">
                          <a:solidFill>
                            <a:schemeClr val="tx1"/>
                          </a:solidFill>
                          <a:effectLst/>
                        </a:rPr>
                        <a:t>hali</a:t>
                      </a:r>
                      <a:r>
                        <a:rPr lang="en-US" sz="1200" dirty="0">
                          <a:solidFill>
                            <a:schemeClr val="tx1"/>
                          </a:solidFill>
                          <a:effectLst/>
                        </a:rPr>
                        <a:t> </a:t>
                      </a:r>
                      <a:r>
                        <a:rPr lang="en-US" sz="1200" dirty="0" err="1">
                          <a:solidFill>
                            <a:schemeClr val="tx1"/>
                          </a:solidFill>
                          <a:effectLst/>
                        </a:rPr>
                        <a:t>mevcut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Deterjan</a:t>
                      </a:r>
                      <a:r>
                        <a:rPr lang="en-US" sz="1200" dirty="0">
                          <a:solidFill>
                            <a:schemeClr val="tx1"/>
                          </a:solidFill>
                          <a:effectLst/>
                        </a:rPr>
                        <a:t> </a:t>
                      </a:r>
                      <a:r>
                        <a:rPr lang="en-US" sz="1200" dirty="0" err="1">
                          <a:solidFill>
                            <a:schemeClr val="tx1"/>
                          </a:solidFill>
                          <a:effectLst/>
                        </a:rPr>
                        <a:t>özelliği</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mükemmel</a:t>
                      </a:r>
                      <a:r>
                        <a:rPr lang="en-US" sz="1200" dirty="0">
                          <a:solidFill>
                            <a:schemeClr val="tx1"/>
                          </a:solidFill>
                          <a:effectLst/>
                        </a:rPr>
                        <a:t> </a:t>
                      </a:r>
                      <a:r>
                        <a:rPr lang="en-US" sz="1200" dirty="0" err="1">
                          <a:solidFill>
                            <a:schemeClr val="tx1"/>
                          </a:solidFill>
                          <a:effectLst/>
                        </a:rPr>
                        <a:t>temizleme</a:t>
                      </a:r>
                      <a:r>
                        <a:rPr lang="en-US" sz="1200" dirty="0">
                          <a:solidFill>
                            <a:schemeClr val="tx1"/>
                          </a:solidFill>
                          <a:effectLst/>
                        </a:rPr>
                        <a:t> </a:t>
                      </a:r>
                      <a:r>
                        <a:rPr lang="en-US" sz="1200" dirty="0" err="1">
                          <a:solidFill>
                            <a:schemeClr val="tx1"/>
                          </a:solidFill>
                          <a:effectLst/>
                        </a:rPr>
                        <a:t>özelliği</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Bakır</a:t>
                      </a:r>
                      <a:r>
                        <a:rPr lang="en-US" sz="1200" dirty="0">
                          <a:solidFill>
                            <a:schemeClr val="tx1"/>
                          </a:solidFill>
                          <a:effectLst/>
                        </a:rPr>
                        <a:t>, </a:t>
                      </a:r>
                      <a:r>
                        <a:rPr lang="en-US" sz="1200" dirty="0" err="1">
                          <a:solidFill>
                            <a:schemeClr val="tx1"/>
                          </a:solidFill>
                          <a:effectLst/>
                        </a:rPr>
                        <a:t>çinko</a:t>
                      </a:r>
                      <a:r>
                        <a:rPr lang="en-US" sz="1200" dirty="0">
                          <a:solidFill>
                            <a:schemeClr val="tx1"/>
                          </a:solidFill>
                          <a:effectLst/>
                        </a:rPr>
                        <a:t>, </a:t>
                      </a:r>
                      <a:r>
                        <a:rPr lang="en-US" sz="1200" dirty="0" err="1">
                          <a:solidFill>
                            <a:schemeClr val="tx1"/>
                          </a:solidFill>
                          <a:effectLst/>
                        </a:rPr>
                        <a:t>pirinç</a:t>
                      </a:r>
                      <a:r>
                        <a:rPr lang="en-US" sz="1200" dirty="0">
                          <a:solidFill>
                            <a:schemeClr val="tx1"/>
                          </a:solidFill>
                          <a:effectLst/>
                        </a:rPr>
                        <a:t>, </a:t>
                      </a:r>
                      <a:r>
                        <a:rPr lang="en-US" sz="1200" dirty="0" err="1">
                          <a:solidFill>
                            <a:schemeClr val="tx1"/>
                          </a:solidFill>
                          <a:effectLst/>
                        </a:rPr>
                        <a:t>akrilik</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alüminyuma</a:t>
                      </a:r>
                      <a:r>
                        <a:rPr lang="en-US" sz="1200" dirty="0">
                          <a:solidFill>
                            <a:schemeClr val="tx1"/>
                          </a:solidFill>
                          <a:effectLst/>
                        </a:rPr>
                        <a:t> </a:t>
                      </a:r>
                      <a:r>
                        <a:rPr lang="en-US" sz="1200" dirty="0" err="1">
                          <a:solidFill>
                            <a:schemeClr val="tx1"/>
                          </a:solidFill>
                          <a:effectLst/>
                        </a:rPr>
                        <a:t>zararlı</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3393430406"/>
                  </a:ext>
                </a:extLst>
              </a:tr>
              <a:tr h="800563">
                <a:tc>
                  <a:txBody>
                    <a:bodyPr/>
                    <a:lstStyle/>
                    <a:p>
                      <a:pPr algn="l">
                        <a:lnSpc>
                          <a:spcPct val="115000"/>
                        </a:lnSpc>
                        <a:spcAft>
                          <a:spcPts val="0"/>
                        </a:spcAft>
                      </a:pPr>
                      <a:r>
                        <a:rPr lang="en-US" sz="1200" dirty="0" err="1">
                          <a:solidFill>
                            <a:schemeClr val="tx1"/>
                          </a:solidFill>
                          <a:effectLst/>
                        </a:rPr>
                        <a:t>Kuaterner</a:t>
                      </a:r>
                      <a:r>
                        <a:rPr lang="en-US" sz="1200" dirty="0">
                          <a:solidFill>
                            <a:schemeClr val="tx1"/>
                          </a:solidFill>
                          <a:effectLst/>
                        </a:rPr>
                        <a:t> </a:t>
                      </a:r>
                      <a:r>
                        <a:rPr lang="en-US" sz="1200" dirty="0" err="1">
                          <a:solidFill>
                            <a:schemeClr val="tx1"/>
                          </a:solidFill>
                          <a:effectLst/>
                        </a:rPr>
                        <a:t>amonyum</a:t>
                      </a:r>
                      <a:r>
                        <a:rPr lang="en-US" sz="1200" dirty="0">
                          <a:solidFill>
                            <a:schemeClr val="tx1"/>
                          </a:solidFill>
                          <a:effectLst/>
                        </a:rPr>
                        <a:t> </a:t>
                      </a:r>
                      <a:r>
                        <a:rPr lang="en-US" sz="1200" dirty="0" err="1">
                          <a:solidFill>
                            <a:schemeClr val="tx1"/>
                          </a:solidFill>
                          <a:effectLst/>
                        </a:rPr>
                        <a:t>bileşikleri</a:t>
                      </a:r>
                      <a:r>
                        <a:rPr lang="en-US" sz="1200" dirty="0">
                          <a:solidFill>
                            <a:schemeClr val="tx1"/>
                          </a:solidFill>
                          <a:effectLst/>
                        </a:rPr>
                        <a:t> </a:t>
                      </a:r>
                      <a:br>
                        <a:rPr lang="en-US" sz="1200" dirty="0">
                          <a:solidFill>
                            <a:schemeClr val="tx1"/>
                          </a:solidFill>
                          <a:effectLst/>
                        </a:rPr>
                      </a:br>
                      <a:r>
                        <a:rPr lang="en-US" sz="1200" dirty="0">
                          <a:solidFill>
                            <a:schemeClr val="tx1"/>
                          </a:solidFill>
                          <a:effectLst/>
                        </a:rPr>
                        <a:t>(</a:t>
                      </a:r>
                      <a:r>
                        <a:rPr lang="en-US" sz="1200" dirty="0" err="1">
                          <a:solidFill>
                            <a:schemeClr val="tx1"/>
                          </a:solidFill>
                          <a:effectLst/>
                        </a:rPr>
                        <a:t>Quats</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a:solidFill>
                            <a:schemeClr val="tx1"/>
                          </a:solidFill>
                          <a:effectLst/>
                        </a:rPr>
                        <a:t>Zemin</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Duvarlar</a:t>
                      </a:r>
                      <a:r>
                        <a:rPr lang="en-US" sz="1200" dirty="0">
                          <a:solidFill>
                            <a:schemeClr val="tx1"/>
                          </a:solidFill>
                          <a:effectLst/>
                        </a:rPr>
                        <a:t> </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Toksik</a:t>
                      </a:r>
                      <a:r>
                        <a:rPr lang="en-US" sz="1200" dirty="0">
                          <a:solidFill>
                            <a:schemeClr val="tx1"/>
                          </a:solidFill>
                          <a:effectLst/>
                        </a:rPr>
                        <a:t> </a:t>
                      </a:r>
                      <a:r>
                        <a:rPr lang="en-US" sz="1200" dirty="0" err="1">
                          <a:solidFill>
                            <a:schemeClr val="tx1"/>
                          </a:solidFill>
                          <a:effectLst/>
                        </a:rPr>
                        <a:t>değil</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Aşındırmaz</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Deterjan</a:t>
                      </a:r>
                      <a:r>
                        <a:rPr lang="en-US" sz="1200" dirty="0">
                          <a:solidFill>
                            <a:schemeClr val="tx1"/>
                          </a:solidFill>
                          <a:effectLst/>
                        </a:rPr>
                        <a:t> </a:t>
                      </a:r>
                      <a:r>
                        <a:rPr lang="en-US" sz="1200" dirty="0" err="1">
                          <a:solidFill>
                            <a:schemeClr val="tx1"/>
                          </a:solidFill>
                          <a:effectLst/>
                        </a:rPr>
                        <a:t>özelliği</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iyi</a:t>
                      </a:r>
                      <a:r>
                        <a:rPr lang="en-US" sz="1200" dirty="0">
                          <a:solidFill>
                            <a:schemeClr val="tx1"/>
                          </a:solidFill>
                          <a:effectLst/>
                        </a:rPr>
                        <a:t> </a:t>
                      </a:r>
                      <a:r>
                        <a:rPr lang="en-US" sz="1200" dirty="0" err="1">
                          <a:solidFill>
                            <a:schemeClr val="tx1"/>
                          </a:solidFill>
                          <a:effectLst/>
                        </a:rPr>
                        <a:t>temizleme</a:t>
                      </a:r>
                      <a:r>
                        <a:rPr lang="en-US" sz="1200" dirty="0">
                          <a:solidFill>
                            <a:schemeClr val="tx1"/>
                          </a:solidFill>
                          <a:effectLst/>
                        </a:rPr>
                        <a:t> </a:t>
                      </a:r>
                      <a:r>
                        <a:rPr lang="en-US" sz="1200" dirty="0" err="1">
                          <a:solidFill>
                            <a:schemeClr val="tx1"/>
                          </a:solidFill>
                          <a:effectLst/>
                        </a:rPr>
                        <a:t>özelliği</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Tıbbi</a:t>
                      </a:r>
                      <a:r>
                        <a:rPr lang="en-US" sz="1200" dirty="0">
                          <a:solidFill>
                            <a:schemeClr val="tx1"/>
                          </a:solidFill>
                          <a:effectLst/>
                        </a:rPr>
                        <a:t> </a:t>
                      </a:r>
                      <a:r>
                        <a:rPr lang="en-US" sz="1200" dirty="0" err="1">
                          <a:solidFill>
                            <a:schemeClr val="tx1"/>
                          </a:solidFill>
                          <a:effectLst/>
                        </a:rPr>
                        <a:t>aletlerin</a:t>
                      </a:r>
                      <a:r>
                        <a:rPr lang="en-US" sz="1200" dirty="0">
                          <a:solidFill>
                            <a:schemeClr val="tx1"/>
                          </a:solidFill>
                          <a:effectLst/>
                        </a:rPr>
                        <a:t> </a:t>
                      </a:r>
                      <a:r>
                        <a:rPr lang="en-US" sz="1200" dirty="0" err="1">
                          <a:solidFill>
                            <a:schemeClr val="tx1"/>
                          </a:solidFill>
                          <a:effectLst/>
                        </a:rPr>
                        <a:t>dezenfeksiyonunda</a:t>
                      </a:r>
                      <a:r>
                        <a:rPr lang="en-US" sz="1200" dirty="0">
                          <a:solidFill>
                            <a:schemeClr val="tx1"/>
                          </a:solidFill>
                          <a:effectLst/>
                        </a:rPr>
                        <a:t> </a:t>
                      </a:r>
                      <a:r>
                        <a:rPr lang="en-US" sz="1200" dirty="0" err="1">
                          <a:solidFill>
                            <a:schemeClr val="tx1"/>
                          </a:solidFill>
                          <a:effectLst/>
                        </a:rPr>
                        <a:t>kullanılamaz</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a:solidFill>
                            <a:schemeClr val="tx1"/>
                          </a:solidFill>
                          <a:effectLst/>
                        </a:rPr>
                        <a:t>Dar </a:t>
                      </a:r>
                      <a:r>
                        <a:rPr lang="en-US" sz="1200" dirty="0" err="1">
                          <a:solidFill>
                            <a:schemeClr val="tx1"/>
                          </a:solidFill>
                          <a:effectLst/>
                        </a:rPr>
                        <a:t>mikrobiyal</a:t>
                      </a:r>
                      <a:r>
                        <a:rPr lang="en-US" sz="1200" dirty="0">
                          <a:solidFill>
                            <a:schemeClr val="tx1"/>
                          </a:solidFill>
                          <a:effectLst/>
                        </a:rPr>
                        <a:t> </a:t>
                      </a:r>
                      <a:r>
                        <a:rPr lang="en-US" sz="1200" dirty="0" err="1">
                          <a:solidFill>
                            <a:schemeClr val="tx1"/>
                          </a:solidFill>
                          <a:effectLst/>
                        </a:rPr>
                        <a:t>spektrum</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dezenfektan</a:t>
                      </a:r>
                      <a:r>
                        <a:rPr lang="en-US" sz="1200" dirty="0">
                          <a:solidFill>
                            <a:schemeClr val="tx1"/>
                          </a:solidFill>
                          <a:effectLst/>
                        </a:rPr>
                        <a:t> </a:t>
                      </a:r>
                      <a:r>
                        <a:rPr lang="en-US" sz="1200" dirty="0" err="1">
                          <a:solidFill>
                            <a:schemeClr val="tx1"/>
                          </a:solidFill>
                          <a:effectLst/>
                        </a:rPr>
                        <a:t>olarak</a:t>
                      </a:r>
                      <a:r>
                        <a:rPr lang="en-US" sz="1200" dirty="0">
                          <a:solidFill>
                            <a:schemeClr val="tx1"/>
                          </a:solidFill>
                          <a:effectLst/>
                        </a:rPr>
                        <a:t> </a:t>
                      </a:r>
                      <a:r>
                        <a:rPr lang="en-US" sz="1200" dirty="0" err="1">
                          <a:solidFill>
                            <a:schemeClr val="tx1"/>
                          </a:solidFill>
                          <a:effectLst/>
                        </a:rPr>
                        <a:t>sınırlı</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2558717891"/>
                  </a:ext>
                </a:extLst>
              </a:tr>
            </a:tbl>
          </a:graphicData>
        </a:graphic>
      </p:graphicFrame>
    </p:spTree>
    <p:extLst>
      <p:ext uri="{BB962C8B-B14F-4D97-AF65-F5344CB8AC3E}">
        <p14:creationId xmlns:p14="http://schemas.microsoft.com/office/powerpoint/2010/main" val="3411854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532458"/>
            <a:ext cx="9445658" cy="3793083"/>
          </a:xfrm>
        </p:spPr>
        <p:txBody>
          <a:bodyPr>
            <a:normAutofit/>
          </a:bodyPr>
          <a:lstStyle/>
          <a:p>
            <a:pPr>
              <a:lnSpc>
                <a:spcPct val="100000"/>
              </a:lnSpc>
              <a:spcBef>
                <a:spcPts val="1800"/>
              </a:spcBef>
            </a:pPr>
            <a:r>
              <a:rPr lang="tr-TR" dirty="0">
                <a:latin typeface="+mn-lt"/>
              </a:rPr>
              <a:t>Otopsi yapan kişiler veya gasil hane çalışanları, temasları sırasında kalın eldiven, N95/FFP2 </a:t>
            </a:r>
            <a:r>
              <a:rPr lang="en-US" dirty="0" err="1"/>
              <a:t>veya</a:t>
            </a:r>
            <a:r>
              <a:rPr lang="en-US" dirty="0"/>
              <a:t> N99/FFP3</a:t>
            </a:r>
            <a:r>
              <a:rPr lang="tr-TR" dirty="0">
                <a:latin typeface="+mn-lt"/>
              </a:rPr>
              <a:t> maske, gözlük / siperlik ve önlük kullanmalı</a:t>
            </a:r>
          </a:p>
          <a:p>
            <a:pPr>
              <a:lnSpc>
                <a:spcPct val="100000"/>
              </a:lnSpc>
              <a:spcBef>
                <a:spcPts val="1800"/>
              </a:spcBef>
            </a:pPr>
            <a:r>
              <a:rPr lang="tr-TR" b="1" dirty="0">
                <a:latin typeface="+mn-lt"/>
              </a:rPr>
              <a:t>Standart defin işlemleri uygulanır. </a:t>
            </a:r>
          </a:p>
          <a:p>
            <a:pPr marL="0" indent="0">
              <a:lnSpc>
                <a:spcPct val="100000"/>
              </a:lnSpc>
              <a:spcBef>
                <a:spcPts val="1800"/>
              </a:spcBef>
              <a:buNone/>
            </a:pPr>
            <a:r>
              <a:rPr lang="tr-TR" dirty="0">
                <a:latin typeface="+mn-lt"/>
              </a:rPr>
              <a:t>Olası/kesin </a:t>
            </a:r>
            <a:r>
              <a:rPr lang="tr-TR" dirty="0"/>
              <a:t>COVID-19</a:t>
            </a:r>
            <a:r>
              <a:rPr lang="tr-TR" dirty="0">
                <a:latin typeface="+mn-lt"/>
              </a:rPr>
              <a:t> vakalarının ölümü halinde özel bir defin işlemi yoktur 	</a:t>
            </a:r>
          </a:p>
        </p:txBody>
      </p:sp>
      <p:sp>
        <p:nvSpPr>
          <p:cNvPr id="4" name="Dikdörtgen 3">
            <a:extLst>
              <a:ext uri="{FF2B5EF4-FFF2-40B4-BE49-F238E27FC236}">
                <a16:creationId xmlns:a16="http://schemas.microsoft.com/office/drawing/2014/main" id="{E4A10ED6-D817-43ED-BCC7-8B97D9F20247}"/>
              </a:ext>
            </a:extLst>
          </p:cNvPr>
          <p:cNvSpPr/>
          <p:nvPr/>
        </p:nvSpPr>
        <p:spPr>
          <a:xfrm>
            <a:off x="1529714" y="443984"/>
            <a:ext cx="9957435" cy="523220"/>
          </a:xfrm>
          <a:prstGeom prst="rect">
            <a:avLst/>
          </a:prstGeom>
        </p:spPr>
        <p:txBody>
          <a:bodyPr wrap="square">
            <a:spAutoFit/>
          </a:bodyPr>
          <a:lstStyle/>
          <a:p>
            <a:r>
              <a:rPr lang="tr-TR" sz="2800" b="1" dirty="0">
                <a:solidFill>
                  <a:schemeClr val="bg1"/>
                </a:solidFill>
              </a:rPr>
              <a:t>COVID-19 tanısı almış hastaya ölümü sonrasında, </a:t>
            </a:r>
          </a:p>
        </p:txBody>
      </p:sp>
    </p:spTree>
    <p:extLst>
      <p:ext uri="{BB962C8B-B14F-4D97-AF65-F5344CB8AC3E}">
        <p14:creationId xmlns:p14="http://schemas.microsoft.com/office/powerpoint/2010/main" val="12411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040130" y="1465784"/>
            <a:ext cx="10835640" cy="4658792"/>
          </a:xfrm>
        </p:spPr>
        <p:txBody>
          <a:bodyPr>
            <a:normAutofit/>
          </a:bodyPr>
          <a:lstStyle/>
          <a:p>
            <a:pPr>
              <a:lnSpc>
                <a:spcPct val="100000"/>
              </a:lnSpc>
            </a:pPr>
            <a:r>
              <a:rPr lang="en-US" sz="2400" dirty="0" err="1">
                <a:latin typeface="+mn-lt"/>
              </a:rPr>
              <a:t>Ambulanslarda</a:t>
            </a:r>
            <a:r>
              <a:rPr lang="en-US" sz="2400" dirty="0">
                <a:latin typeface="+mn-lt"/>
              </a:rPr>
              <a:t> </a:t>
            </a:r>
            <a:r>
              <a:rPr lang="en-US" sz="2400" dirty="0" err="1">
                <a:latin typeface="+mn-lt"/>
              </a:rPr>
              <a:t>kişisel</a:t>
            </a:r>
            <a:r>
              <a:rPr lang="en-US" sz="2400" dirty="0">
                <a:latin typeface="+mn-lt"/>
              </a:rPr>
              <a:t> </a:t>
            </a:r>
            <a:r>
              <a:rPr lang="en-US" sz="2400" dirty="0" err="1">
                <a:latin typeface="+mn-lt"/>
              </a:rPr>
              <a:t>koruyucu</a:t>
            </a:r>
            <a:r>
              <a:rPr lang="en-US" sz="2400" dirty="0">
                <a:latin typeface="+mn-lt"/>
              </a:rPr>
              <a:t> </a:t>
            </a:r>
            <a:r>
              <a:rPr lang="en-US" sz="2400" dirty="0" err="1">
                <a:latin typeface="+mn-lt"/>
              </a:rPr>
              <a:t>ekipman</a:t>
            </a:r>
            <a:r>
              <a:rPr lang="en-US" sz="2400" dirty="0">
                <a:latin typeface="+mn-lt"/>
              </a:rPr>
              <a:t> </a:t>
            </a:r>
            <a:r>
              <a:rPr lang="en-US" sz="2400" dirty="0" err="1">
                <a:latin typeface="+mn-lt"/>
              </a:rPr>
              <a:t>hazır</a:t>
            </a:r>
            <a:r>
              <a:rPr lang="en-US" sz="2400" dirty="0">
                <a:latin typeface="+mn-lt"/>
              </a:rPr>
              <a:t> </a:t>
            </a:r>
            <a:r>
              <a:rPr lang="en-US" sz="2400" dirty="0" err="1">
                <a:latin typeface="+mn-lt"/>
              </a:rPr>
              <a:t>olarak</a:t>
            </a:r>
            <a:r>
              <a:rPr lang="en-US" sz="2400" dirty="0">
                <a:latin typeface="+mn-lt"/>
              </a:rPr>
              <a:t> </a:t>
            </a:r>
            <a:r>
              <a:rPr lang="en-US" sz="2400" dirty="0" err="1">
                <a:latin typeface="+mn-lt"/>
              </a:rPr>
              <a:t>bulundurulmalı</a:t>
            </a:r>
            <a:endParaRPr lang="tr-TR" sz="2400" dirty="0">
              <a:latin typeface="+mn-lt"/>
            </a:endParaRPr>
          </a:p>
          <a:p>
            <a:pPr lvl="0">
              <a:lnSpc>
                <a:spcPct val="100000"/>
              </a:lnSpc>
            </a:pPr>
            <a:r>
              <a:rPr lang="en-US" sz="2400" dirty="0" err="1">
                <a:latin typeface="+mn-lt"/>
              </a:rPr>
              <a:t>Hastaya</a:t>
            </a:r>
            <a:r>
              <a:rPr lang="en-US" sz="2400" dirty="0">
                <a:latin typeface="+mn-lt"/>
              </a:rPr>
              <a:t> ilk </a:t>
            </a:r>
            <a:r>
              <a:rPr lang="en-US" sz="2400" dirty="0" err="1">
                <a:latin typeface="+mn-lt"/>
              </a:rPr>
              <a:t>müdahale</a:t>
            </a:r>
            <a:r>
              <a:rPr lang="en-US" sz="2400" dirty="0">
                <a:latin typeface="+mn-lt"/>
              </a:rPr>
              <a:t> </a:t>
            </a:r>
            <a:r>
              <a:rPr lang="en-US" sz="2400" dirty="0" err="1">
                <a:latin typeface="+mn-lt"/>
              </a:rPr>
              <a:t>eden</a:t>
            </a:r>
            <a:r>
              <a:rPr lang="en-US" sz="2400" dirty="0">
                <a:latin typeface="+mn-lt"/>
              </a:rPr>
              <a:t> </a:t>
            </a:r>
            <a:r>
              <a:rPr lang="en-US" sz="2400" dirty="0" err="1">
                <a:latin typeface="+mn-lt"/>
              </a:rPr>
              <a:t>sağlık</a:t>
            </a:r>
            <a:r>
              <a:rPr lang="en-US" sz="2400" dirty="0">
                <a:latin typeface="+mn-lt"/>
              </a:rPr>
              <a:t> </a:t>
            </a:r>
            <a:r>
              <a:rPr lang="en-US" sz="2400" dirty="0" err="1">
                <a:latin typeface="+mn-lt"/>
              </a:rPr>
              <a:t>kurumuna</a:t>
            </a:r>
            <a:r>
              <a:rPr lang="en-US" sz="2400" dirty="0">
                <a:latin typeface="+mn-lt"/>
              </a:rPr>
              <a:t> hasta </a:t>
            </a:r>
            <a:r>
              <a:rPr lang="en-US" sz="2400" dirty="0" err="1">
                <a:latin typeface="+mn-lt"/>
              </a:rPr>
              <a:t>teslim</a:t>
            </a:r>
            <a:r>
              <a:rPr lang="en-US" sz="2400" dirty="0">
                <a:latin typeface="+mn-lt"/>
              </a:rPr>
              <a:t> </a:t>
            </a:r>
            <a:r>
              <a:rPr lang="en-US" sz="2400" dirty="0" err="1">
                <a:latin typeface="+mn-lt"/>
              </a:rPr>
              <a:t>edilene</a:t>
            </a:r>
            <a:r>
              <a:rPr lang="en-US" sz="2400" dirty="0">
                <a:latin typeface="+mn-lt"/>
              </a:rPr>
              <a:t> </a:t>
            </a:r>
            <a:r>
              <a:rPr lang="en-US" sz="2400" dirty="0" err="1">
                <a:latin typeface="+mn-lt"/>
              </a:rPr>
              <a:t>kadar</a:t>
            </a:r>
            <a:r>
              <a:rPr lang="en-US" sz="2400" dirty="0">
                <a:latin typeface="+mn-lt"/>
              </a:rPr>
              <a:t> </a:t>
            </a:r>
            <a:r>
              <a:rPr lang="en-US" sz="2400" dirty="0" err="1">
                <a:latin typeface="+mn-lt"/>
              </a:rPr>
              <a:t>ve</a:t>
            </a:r>
            <a:r>
              <a:rPr lang="en-US" sz="2400" dirty="0">
                <a:latin typeface="+mn-lt"/>
              </a:rPr>
              <a:t> </a:t>
            </a:r>
            <a:r>
              <a:rPr lang="en-US" sz="2400" dirty="0" err="1">
                <a:latin typeface="+mn-lt"/>
              </a:rPr>
              <a:t>ambulans</a:t>
            </a:r>
            <a:r>
              <a:rPr lang="en-US" sz="2400" dirty="0">
                <a:latin typeface="+mn-lt"/>
              </a:rPr>
              <a:t> </a:t>
            </a:r>
            <a:r>
              <a:rPr lang="en-US" sz="2400" dirty="0" err="1">
                <a:latin typeface="+mn-lt"/>
              </a:rPr>
              <a:t>temizlenene</a:t>
            </a:r>
            <a:r>
              <a:rPr lang="en-US" sz="2400" dirty="0">
                <a:latin typeface="+mn-lt"/>
              </a:rPr>
              <a:t> </a:t>
            </a:r>
            <a:r>
              <a:rPr lang="en-US" sz="2400" dirty="0" err="1">
                <a:latin typeface="+mn-lt"/>
              </a:rPr>
              <a:t>kadar</a:t>
            </a:r>
            <a:r>
              <a:rPr lang="en-US" sz="2400" dirty="0">
                <a:latin typeface="+mn-lt"/>
              </a:rPr>
              <a:t> </a:t>
            </a:r>
            <a:r>
              <a:rPr lang="en-US" sz="2400" dirty="0" err="1">
                <a:latin typeface="+mn-lt"/>
              </a:rPr>
              <a:t>kişisel</a:t>
            </a:r>
            <a:r>
              <a:rPr lang="en-US" sz="2400" dirty="0">
                <a:latin typeface="+mn-lt"/>
              </a:rPr>
              <a:t> </a:t>
            </a:r>
            <a:r>
              <a:rPr lang="en-US" sz="2400" dirty="0" err="1">
                <a:latin typeface="+mn-lt"/>
              </a:rPr>
              <a:t>koruyucu</a:t>
            </a:r>
            <a:r>
              <a:rPr lang="en-US" sz="2400" dirty="0">
                <a:latin typeface="+mn-lt"/>
              </a:rPr>
              <a:t> </a:t>
            </a:r>
            <a:r>
              <a:rPr lang="en-US" sz="2400" dirty="0" err="1">
                <a:latin typeface="+mn-lt"/>
              </a:rPr>
              <a:t>ekipman</a:t>
            </a:r>
            <a:r>
              <a:rPr lang="en-US" sz="2400" dirty="0">
                <a:latin typeface="+mn-lt"/>
              </a:rPr>
              <a:t> </a:t>
            </a:r>
            <a:r>
              <a:rPr lang="en-US" sz="2400" dirty="0" err="1">
                <a:latin typeface="+mn-lt"/>
              </a:rPr>
              <a:t>kullanılmalı</a:t>
            </a:r>
            <a:endParaRPr lang="tr-TR" sz="2400" dirty="0">
              <a:latin typeface="+mn-lt"/>
            </a:endParaRPr>
          </a:p>
          <a:p>
            <a:pPr lvl="0">
              <a:lnSpc>
                <a:spcPct val="100000"/>
              </a:lnSpc>
            </a:pPr>
            <a:r>
              <a:rPr lang="en-US" sz="2400" dirty="0" err="1">
                <a:latin typeface="+mn-lt"/>
              </a:rPr>
              <a:t>Hastanın</a:t>
            </a:r>
            <a:r>
              <a:rPr lang="en-US" sz="2400" dirty="0">
                <a:latin typeface="+mn-lt"/>
              </a:rPr>
              <a:t> </a:t>
            </a:r>
            <a:r>
              <a:rPr lang="en-US" sz="2400" b="1" dirty="0" err="1">
                <a:latin typeface="+mn-lt"/>
              </a:rPr>
              <a:t>sekresyonları</a:t>
            </a:r>
            <a:r>
              <a:rPr lang="en-US" sz="2400" b="1" dirty="0">
                <a:latin typeface="+mn-lt"/>
              </a:rPr>
              <a:t> </a:t>
            </a:r>
            <a:r>
              <a:rPr lang="en-US" sz="2400" b="1" dirty="0" err="1">
                <a:latin typeface="+mn-lt"/>
              </a:rPr>
              <a:t>veya</a:t>
            </a:r>
            <a:r>
              <a:rPr lang="en-US" sz="2400" b="1" dirty="0">
                <a:latin typeface="+mn-lt"/>
              </a:rPr>
              <a:t> </a:t>
            </a:r>
            <a:r>
              <a:rPr lang="en-US" sz="2400" b="1" dirty="0" err="1">
                <a:latin typeface="+mn-lt"/>
              </a:rPr>
              <a:t>vücut</a:t>
            </a:r>
            <a:r>
              <a:rPr lang="en-US" sz="2400" b="1" dirty="0">
                <a:latin typeface="+mn-lt"/>
              </a:rPr>
              <a:t> </a:t>
            </a:r>
            <a:r>
              <a:rPr lang="en-US" sz="2400" b="1" dirty="0" err="1">
                <a:latin typeface="+mn-lt"/>
              </a:rPr>
              <a:t>çıkartılarının</a:t>
            </a:r>
            <a:r>
              <a:rPr lang="en-US" sz="2400" b="1" dirty="0">
                <a:latin typeface="+mn-lt"/>
              </a:rPr>
              <a:t> </a:t>
            </a:r>
            <a:r>
              <a:rPr lang="en-US" sz="2400" b="1" dirty="0" err="1">
                <a:latin typeface="+mn-lt"/>
              </a:rPr>
              <a:t>aerosolizasyonuna</a:t>
            </a:r>
            <a:r>
              <a:rPr lang="en-US" sz="2400" b="1" dirty="0">
                <a:latin typeface="+mn-lt"/>
              </a:rPr>
              <a:t> </a:t>
            </a:r>
            <a:r>
              <a:rPr lang="en-US" sz="2400" b="1" dirty="0" err="1">
                <a:latin typeface="+mn-lt"/>
              </a:rPr>
              <a:t>neden</a:t>
            </a:r>
            <a:r>
              <a:rPr lang="en-US" sz="2400" b="1" dirty="0">
                <a:latin typeface="+mn-lt"/>
              </a:rPr>
              <a:t> </a:t>
            </a:r>
            <a:r>
              <a:rPr lang="en-US" sz="2400" b="1" dirty="0" err="1">
                <a:latin typeface="+mn-lt"/>
              </a:rPr>
              <a:t>olabilecek</a:t>
            </a:r>
            <a:r>
              <a:rPr lang="en-US" sz="2400" b="1" dirty="0">
                <a:latin typeface="+mn-lt"/>
              </a:rPr>
              <a:t> </a:t>
            </a:r>
            <a:r>
              <a:rPr lang="en-US" sz="2400" b="1" dirty="0" err="1">
                <a:latin typeface="+mn-lt"/>
              </a:rPr>
              <a:t>girişim</a:t>
            </a:r>
            <a:r>
              <a:rPr lang="en-US" sz="2400" b="1" dirty="0">
                <a:latin typeface="+mn-lt"/>
              </a:rPr>
              <a:t> </a:t>
            </a:r>
            <a:r>
              <a:rPr lang="en-US" sz="2400" b="1" dirty="0" err="1">
                <a:latin typeface="+mn-lt"/>
              </a:rPr>
              <a:t>yapılacağında</a:t>
            </a:r>
            <a:r>
              <a:rPr lang="en-US" sz="2400" b="1" dirty="0">
                <a:latin typeface="+mn-lt"/>
              </a:rPr>
              <a:t> N95/FFP2 </a:t>
            </a:r>
            <a:r>
              <a:rPr lang="en-US" sz="2400" b="1" dirty="0" err="1"/>
              <a:t>veya</a:t>
            </a:r>
            <a:r>
              <a:rPr lang="en-US" sz="2400" b="1" dirty="0"/>
              <a:t> </a:t>
            </a:r>
            <a:r>
              <a:rPr lang="en-US" sz="2400" b="1" dirty="0">
                <a:latin typeface="+mj-lt"/>
              </a:rPr>
              <a:t>N99/FFP3 </a:t>
            </a:r>
            <a:r>
              <a:rPr lang="en-US" sz="2400" b="1" dirty="0" err="1">
                <a:latin typeface="+mn-lt"/>
              </a:rPr>
              <a:t>maske</a:t>
            </a:r>
            <a:r>
              <a:rPr lang="en-US" sz="2400" b="1" dirty="0">
                <a:latin typeface="+mn-lt"/>
              </a:rPr>
              <a:t> </a:t>
            </a:r>
            <a:r>
              <a:rPr lang="en-US" sz="2400" b="1" dirty="0" err="1">
                <a:latin typeface="+mn-lt"/>
              </a:rPr>
              <a:t>ve</a:t>
            </a:r>
            <a:r>
              <a:rPr lang="en-US" sz="2400" b="1" dirty="0">
                <a:latin typeface="+mn-lt"/>
              </a:rPr>
              <a:t> </a:t>
            </a:r>
            <a:r>
              <a:rPr lang="tr-TR" sz="2400" b="1" dirty="0">
                <a:latin typeface="+mn-lt"/>
              </a:rPr>
              <a:t>gözlük /</a:t>
            </a:r>
            <a:r>
              <a:rPr lang="en-US" sz="2400" b="1" dirty="0">
                <a:latin typeface="+mn-lt"/>
              </a:rPr>
              <a:t> </a:t>
            </a:r>
            <a:r>
              <a:rPr lang="en-US" sz="2400" b="1" dirty="0" err="1">
                <a:latin typeface="+mn-lt"/>
              </a:rPr>
              <a:t>siperli</a:t>
            </a:r>
            <a:r>
              <a:rPr lang="tr-TR" sz="2400" b="1" dirty="0">
                <a:latin typeface="+mn-lt"/>
              </a:rPr>
              <a:t>k</a:t>
            </a:r>
            <a:r>
              <a:rPr lang="en-US" sz="2400" b="1" dirty="0">
                <a:latin typeface="+mn-lt"/>
              </a:rPr>
              <a:t> </a:t>
            </a:r>
            <a:r>
              <a:rPr lang="en-US" sz="2400" dirty="0" err="1">
                <a:latin typeface="+mn-lt"/>
              </a:rPr>
              <a:t>kullanılmasına</a:t>
            </a:r>
            <a:r>
              <a:rPr lang="en-US" sz="2400" dirty="0">
                <a:latin typeface="+mn-lt"/>
              </a:rPr>
              <a:t> </a:t>
            </a:r>
            <a:r>
              <a:rPr lang="en-US" sz="2400" dirty="0" err="1">
                <a:latin typeface="+mn-lt"/>
              </a:rPr>
              <a:t>özen</a:t>
            </a:r>
            <a:r>
              <a:rPr lang="en-US" sz="2400" dirty="0">
                <a:latin typeface="+mn-lt"/>
              </a:rPr>
              <a:t> </a:t>
            </a:r>
            <a:r>
              <a:rPr lang="en-US" sz="2400" dirty="0" err="1">
                <a:latin typeface="+mn-lt"/>
              </a:rPr>
              <a:t>gösterilmeli</a:t>
            </a:r>
            <a:endParaRPr lang="tr-TR" sz="24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Nakli</a:t>
            </a:r>
          </a:p>
        </p:txBody>
      </p:sp>
    </p:spTree>
    <p:extLst>
      <p:ext uri="{BB962C8B-B14F-4D97-AF65-F5344CB8AC3E}">
        <p14:creationId xmlns:p14="http://schemas.microsoft.com/office/powerpoint/2010/main" val="203393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097280" y="1408633"/>
            <a:ext cx="10161269" cy="4820717"/>
          </a:xfrm>
        </p:spPr>
        <p:txBody>
          <a:bodyPr>
            <a:normAutofit/>
          </a:bodyPr>
          <a:lstStyle/>
          <a:p>
            <a:pPr>
              <a:lnSpc>
                <a:spcPct val="100000"/>
              </a:lnSpc>
              <a:spcBef>
                <a:spcPts val="1800"/>
              </a:spcBef>
            </a:pPr>
            <a:r>
              <a:rPr lang="tr-TR" dirty="0">
                <a:latin typeface="+mn-lt"/>
              </a:rPr>
              <a:t>Olası/kesin </a:t>
            </a:r>
            <a:r>
              <a:rPr lang="tr-TR" dirty="0"/>
              <a:t>COVID-19</a:t>
            </a:r>
            <a:r>
              <a:rPr lang="tr-TR" dirty="0">
                <a:latin typeface="+mn-lt"/>
              </a:rPr>
              <a:t> vakasının nakli sonrasında ambulanslar temizlenmeli ve dezenfeksiyonu sağlanmalı</a:t>
            </a:r>
          </a:p>
          <a:p>
            <a:pPr>
              <a:lnSpc>
                <a:spcPct val="100000"/>
              </a:lnSpc>
              <a:spcBef>
                <a:spcPts val="1800"/>
              </a:spcBef>
            </a:pPr>
            <a:r>
              <a:rPr lang="tr-TR" dirty="0">
                <a:latin typeface="+mn-lt"/>
              </a:rPr>
              <a:t>Temizleme işlemi kişisel koruyucu donanım giyilerek yapılmalı</a:t>
            </a:r>
          </a:p>
          <a:p>
            <a:pPr>
              <a:lnSpc>
                <a:spcPct val="100000"/>
              </a:lnSpc>
              <a:spcBef>
                <a:spcPts val="1800"/>
              </a:spcBef>
            </a:pPr>
            <a:r>
              <a:rPr lang="tr-TR" dirty="0">
                <a:latin typeface="+mn-lt"/>
              </a:rPr>
              <a:t>Ambulans temizliği “Hastane Öncesi Acil Sağlık Hizmetlerinde Enfeksiyon Hastalıklarından Korunma Rehberine” uygun olarak yapılmalı</a:t>
            </a:r>
          </a:p>
          <a:p>
            <a:pPr>
              <a:lnSpc>
                <a:spcPct val="100000"/>
              </a:lnSpc>
              <a:spcBef>
                <a:spcPts val="1800"/>
              </a:spcBef>
            </a:pPr>
            <a:r>
              <a:rPr lang="tr-TR" dirty="0">
                <a:latin typeface="+mn-lt"/>
              </a:rPr>
              <a:t>Ambulans temizliği yapılmadan başka bir vakaya gidilmemeli</a:t>
            </a:r>
          </a:p>
          <a:p>
            <a:pPr>
              <a:lnSpc>
                <a:spcPct val="100000"/>
              </a:lnSpc>
              <a:spcBef>
                <a:spcPts val="18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Nakli</a:t>
            </a:r>
          </a:p>
        </p:txBody>
      </p:sp>
    </p:spTree>
    <p:extLst>
      <p:ext uri="{BB962C8B-B14F-4D97-AF65-F5344CB8AC3E}">
        <p14:creationId xmlns:p14="http://schemas.microsoft.com/office/powerpoint/2010/main" val="2713814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948690" y="1120140"/>
            <a:ext cx="10721340" cy="5534878"/>
          </a:xfrm>
        </p:spPr>
        <p:txBody>
          <a:bodyPr>
            <a:normAutofit fontScale="77500" lnSpcReduction="20000"/>
          </a:bodyPr>
          <a:lstStyle/>
          <a:p>
            <a:pPr marL="0" indent="0">
              <a:lnSpc>
                <a:spcPct val="120000"/>
              </a:lnSpc>
              <a:buNone/>
            </a:pPr>
            <a:r>
              <a:rPr lang="en-US" sz="2800" dirty="0" err="1">
                <a:latin typeface="+mn-lt"/>
              </a:rPr>
              <a:t>Hastalığın</a:t>
            </a:r>
            <a:r>
              <a:rPr lang="en-US" sz="2800" dirty="0">
                <a:latin typeface="+mn-lt"/>
              </a:rPr>
              <a:t> </a:t>
            </a:r>
            <a:r>
              <a:rPr lang="en-US" sz="2800" dirty="0" err="1">
                <a:latin typeface="+mn-lt"/>
              </a:rPr>
              <a:t>yayılımını</a:t>
            </a:r>
            <a:r>
              <a:rPr lang="en-US" sz="2800" dirty="0">
                <a:latin typeface="+mn-lt"/>
              </a:rPr>
              <a:t> </a:t>
            </a:r>
            <a:r>
              <a:rPr lang="en-US" sz="2800" dirty="0" err="1">
                <a:latin typeface="+mn-lt"/>
              </a:rPr>
              <a:t>kontrol</a:t>
            </a:r>
            <a:r>
              <a:rPr lang="en-US" sz="2800" dirty="0">
                <a:latin typeface="+mn-lt"/>
              </a:rPr>
              <a:t> </a:t>
            </a:r>
            <a:r>
              <a:rPr lang="en-US" sz="2800" dirty="0" err="1">
                <a:latin typeface="+mn-lt"/>
              </a:rPr>
              <a:t>altında</a:t>
            </a:r>
            <a:r>
              <a:rPr lang="en-US" sz="2800" dirty="0">
                <a:latin typeface="+mn-lt"/>
              </a:rPr>
              <a:t> </a:t>
            </a:r>
            <a:r>
              <a:rPr lang="en-US" sz="2800" dirty="0" err="1">
                <a:latin typeface="+mn-lt"/>
              </a:rPr>
              <a:t>tutmaya</a:t>
            </a:r>
            <a:r>
              <a:rPr lang="en-US" sz="2800" dirty="0">
                <a:latin typeface="+mn-lt"/>
              </a:rPr>
              <a:t> </a:t>
            </a:r>
            <a:r>
              <a:rPr lang="en-US" sz="2800" dirty="0" err="1">
                <a:latin typeface="+mn-lt"/>
              </a:rPr>
              <a:t>yönelik</a:t>
            </a:r>
            <a:r>
              <a:rPr lang="en-US" sz="2800" dirty="0">
                <a:latin typeface="+mn-lt"/>
              </a:rPr>
              <a:t> </a:t>
            </a:r>
            <a:r>
              <a:rPr lang="en-US" sz="2800" dirty="0" err="1">
                <a:latin typeface="+mn-lt"/>
              </a:rPr>
              <a:t>olarak</a:t>
            </a:r>
            <a:r>
              <a:rPr lang="en-US" sz="2800" dirty="0">
                <a:latin typeface="+mn-lt"/>
              </a:rPr>
              <a:t> </a:t>
            </a:r>
            <a:endParaRPr lang="tr-TR" sz="2800" dirty="0">
              <a:latin typeface="+mn-lt"/>
            </a:endParaRPr>
          </a:p>
          <a:p>
            <a:pPr lvl="0">
              <a:lnSpc>
                <a:spcPct val="120000"/>
              </a:lnSpc>
            </a:pPr>
            <a:r>
              <a:rPr lang="en-US" sz="2800" dirty="0" err="1">
                <a:latin typeface="+mn-lt"/>
              </a:rPr>
              <a:t>Olası</a:t>
            </a:r>
            <a:r>
              <a:rPr lang="en-US" sz="2800" dirty="0">
                <a:latin typeface="+mn-lt"/>
              </a:rPr>
              <a:t> </a:t>
            </a:r>
            <a:r>
              <a:rPr lang="en-US" sz="2800" dirty="0" err="1">
                <a:latin typeface="+mn-lt"/>
              </a:rPr>
              <a:t>ve</a:t>
            </a:r>
            <a:r>
              <a:rPr lang="en-US" sz="2800" dirty="0">
                <a:latin typeface="+mn-lt"/>
              </a:rPr>
              <a:t> </a:t>
            </a:r>
            <a:r>
              <a:rPr lang="en-US" sz="2800" dirty="0" err="1">
                <a:latin typeface="+mn-lt"/>
              </a:rPr>
              <a:t>kesin</a:t>
            </a:r>
            <a:r>
              <a:rPr lang="en-US" sz="2800" dirty="0">
                <a:latin typeface="+mn-lt"/>
              </a:rPr>
              <a:t> </a:t>
            </a:r>
            <a:r>
              <a:rPr lang="en-US" sz="2800" dirty="0" err="1">
                <a:latin typeface="+mn-lt"/>
              </a:rPr>
              <a:t>vakaların</a:t>
            </a:r>
            <a:r>
              <a:rPr lang="en-US" sz="2800" dirty="0">
                <a:latin typeface="+mn-lt"/>
              </a:rPr>
              <a:t> </a:t>
            </a:r>
            <a:r>
              <a:rPr lang="en-US" sz="2800" dirty="0" err="1">
                <a:latin typeface="+mn-lt"/>
              </a:rPr>
              <a:t>mümkün</a:t>
            </a:r>
            <a:r>
              <a:rPr lang="en-US" sz="2800" dirty="0">
                <a:latin typeface="+mn-lt"/>
              </a:rPr>
              <a:t> </a:t>
            </a:r>
            <a:r>
              <a:rPr lang="en-US" sz="2800" dirty="0" err="1">
                <a:latin typeface="+mn-lt"/>
              </a:rPr>
              <a:t>olduğu</a:t>
            </a:r>
            <a:r>
              <a:rPr lang="en-US" sz="2800" dirty="0">
                <a:latin typeface="+mn-lt"/>
              </a:rPr>
              <a:t> </a:t>
            </a:r>
            <a:r>
              <a:rPr lang="en-US" sz="2800" dirty="0" err="1">
                <a:latin typeface="+mn-lt"/>
              </a:rPr>
              <a:t>kadar</a:t>
            </a:r>
            <a:r>
              <a:rPr lang="en-US" sz="2800" dirty="0">
                <a:latin typeface="+mn-lt"/>
              </a:rPr>
              <a:t> </a:t>
            </a:r>
            <a:r>
              <a:rPr lang="en-US" sz="2800" dirty="0" err="1">
                <a:latin typeface="+mn-lt"/>
              </a:rPr>
              <a:t>öncesinde</a:t>
            </a:r>
            <a:r>
              <a:rPr lang="en-US" sz="2800" dirty="0">
                <a:latin typeface="+mn-lt"/>
              </a:rPr>
              <a:t> </a:t>
            </a:r>
            <a:r>
              <a:rPr lang="en-US" sz="2800" dirty="0" err="1">
                <a:latin typeface="+mn-lt"/>
              </a:rPr>
              <a:t>bilgilendirme</a:t>
            </a:r>
            <a:r>
              <a:rPr lang="en-US" sz="2800" dirty="0">
                <a:latin typeface="+mn-lt"/>
              </a:rPr>
              <a:t> </a:t>
            </a:r>
            <a:r>
              <a:rPr lang="en-US" sz="2800" dirty="0" err="1">
                <a:latin typeface="+mn-lt"/>
              </a:rPr>
              <a:t>ile</a:t>
            </a:r>
            <a:r>
              <a:rPr lang="en-US" sz="2800" dirty="0">
                <a:latin typeface="+mn-lt"/>
              </a:rPr>
              <a:t> </a:t>
            </a:r>
            <a:r>
              <a:rPr lang="en-US" sz="2800" dirty="0" err="1">
                <a:latin typeface="+mn-lt"/>
              </a:rPr>
              <a:t>hastanede</a:t>
            </a:r>
            <a:r>
              <a:rPr lang="en-US" sz="2800" dirty="0">
                <a:latin typeface="+mn-lt"/>
              </a:rPr>
              <a:t> </a:t>
            </a:r>
            <a:r>
              <a:rPr lang="en-US" sz="2800" dirty="0" err="1">
                <a:latin typeface="+mn-lt"/>
              </a:rPr>
              <a:t>ayrı</a:t>
            </a:r>
            <a:r>
              <a:rPr lang="en-US" sz="2800" dirty="0">
                <a:latin typeface="+mn-lt"/>
              </a:rPr>
              <a:t> </a:t>
            </a:r>
            <a:r>
              <a:rPr lang="en-US" sz="2800" dirty="0" err="1">
                <a:latin typeface="+mn-lt"/>
              </a:rPr>
              <a:t>alanlara</a:t>
            </a:r>
            <a:r>
              <a:rPr lang="en-US" sz="2800" dirty="0">
                <a:latin typeface="+mn-lt"/>
              </a:rPr>
              <a:t> </a:t>
            </a:r>
            <a:r>
              <a:rPr lang="en-US" sz="2800" dirty="0" err="1">
                <a:latin typeface="+mn-lt"/>
              </a:rPr>
              <a:t>başvurmaları</a:t>
            </a:r>
            <a:r>
              <a:rPr lang="en-US" sz="2800" dirty="0">
                <a:latin typeface="+mn-lt"/>
              </a:rPr>
              <a:t> </a:t>
            </a:r>
            <a:r>
              <a:rPr lang="en-US" sz="2800" dirty="0" err="1">
                <a:latin typeface="+mn-lt"/>
              </a:rPr>
              <a:t>sağlanmalı</a:t>
            </a:r>
            <a:endParaRPr lang="tr-TR" sz="2800" dirty="0">
              <a:latin typeface="+mn-lt"/>
            </a:endParaRPr>
          </a:p>
          <a:p>
            <a:pPr lvl="0">
              <a:lnSpc>
                <a:spcPct val="120000"/>
              </a:lnSpc>
            </a:pPr>
            <a:r>
              <a:rPr lang="en-US" sz="2800" dirty="0" err="1">
                <a:latin typeface="+mn-lt"/>
              </a:rPr>
              <a:t>Mümkün</a:t>
            </a:r>
            <a:r>
              <a:rPr lang="en-US" sz="2800" dirty="0">
                <a:latin typeface="+mn-lt"/>
              </a:rPr>
              <a:t> </a:t>
            </a:r>
            <a:r>
              <a:rPr lang="en-US" sz="2800" dirty="0" err="1">
                <a:latin typeface="+mn-lt"/>
              </a:rPr>
              <a:t>olduğunca</a:t>
            </a:r>
            <a:r>
              <a:rPr lang="en-US" sz="2800" dirty="0">
                <a:latin typeface="+mn-lt"/>
              </a:rPr>
              <a:t> </a:t>
            </a:r>
            <a:r>
              <a:rPr lang="en-US" sz="2800" dirty="0" err="1">
                <a:latin typeface="+mn-lt"/>
              </a:rPr>
              <a:t>bu</a:t>
            </a:r>
            <a:r>
              <a:rPr lang="en-US" sz="2800" dirty="0">
                <a:latin typeface="+mn-lt"/>
              </a:rPr>
              <a:t> </a:t>
            </a:r>
            <a:r>
              <a:rPr lang="en-US" sz="2800" dirty="0" err="1">
                <a:latin typeface="+mn-lt"/>
              </a:rPr>
              <a:t>hastaların</a:t>
            </a:r>
            <a:r>
              <a:rPr lang="en-US" sz="2800" dirty="0">
                <a:latin typeface="+mn-lt"/>
              </a:rPr>
              <a:t> </a:t>
            </a:r>
            <a:r>
              <a:rPr lang="en-US" sz="2800" dirty="0" err="1">
                <a:latin typeface="+mn-lt"/>
              </a:rPr>
              <a:t>muayene</a:t>
            </a:r>
            <a:r>
              <a:rPr lang="en-US" sz="2800" dirty="0">
                <a:latin typeface="+mn-lt"/>
              </a:rPr>
              <a:t>, </a:t>
            </a:r>
            <a:r>
              <a:rPr lang="en-US" sz="2800" dirty="0" err="1">
                <a:latin typeface="+mn-lt"/>
              </a:rPr>
              <a:t>tetkik</a:t>
            </a:r>
            <a:r>
              <a:rPr lang="en-US" sz="2800" dirty="0">
                <a:latin typeface="+mn-lt"/>
              </a:rPr>
              <a:t> </a:t>
            </a:r>
            <a:r>
              <a:rPr lang="en-US" sz="2800" dirty="0" err="1">
                <a:latin typeface="+mn-lt"/>
              </a:rPr>
              <a:t>ve</a:t>
            </a:r>
            <a:r>
              <a:rPr lang="en-US" sz="2800" dirty="0">
                <a:latin typeface="+mn-lt"/>
              </a:rPr>
              <a:t> </a:t>
            </a:r>
            <a:r>
              <a:rPr lang="en-US" sz="2800" dirty="0" err="1">
                <a:latin typeface="+mn-lt"/>
              </a:rPr>
              <a:t>bakımları</a:t>
            </a:r>
            <a:r>
              <a:rPr lang="en-US" sz="2800" dirty="0">
                <a:latin typeface="+mn-lt"/>
              </a:rPr>
              <a:t> </a:t>
            </a:r>
            <a:r>
              <a:rPr lang="en-US" sz="2800" dirty="0" err="1">
                <a:latin typeface="+mn-lt"/>
              </a:rPr>
              <a:t>sırasında</a:t>
            </a:r>
            <a:r>
              <a:rPr lang="en-US" sz="2800" dirty="0">
                <a:latin typeface="+mn-lt"/>
              </a:rPr>
              <a:t> </a:t>
            </a:r>
            <a:r>
              <a:rPr lang="en-US" sz="2800" dirty="0" err="1">
                <a:latin typeface="+mn-lt"/>
              </a:rPr>
              <a:t>ortamda</a:t>
            </a:r>
            <a:r>
              <a:rPr lang="en-US" sz="2800" dirty="0">
                <a:latin typeface="+mn-lt"/>
              </a:rPr>
              <a:t> o </a:t>
            </a:r>
            <a:r>
              <a:rPr lang="en-US" sz="2800" dirty="0" err="1">
                <a:latin typeface="+mn-lt"/>
              </a:rPr>
              <a:t>sırada</a:t>
            </a:r>
            <a:r>
              <a:rPr lang="en-US" sz="2800" dirty="0">
                <a:latin typeface="+mn-lt"/>
              </a:rPr>
              <a:t> </a:t>
            </a:r>
            <a:r>
              <a:rPr lang="en-US" sz="2800" dirty="0" err="1">
                <a:latin typeface="+mn-lt"/>
              </a:rPr>
              <a:t>gerekli</a:t>
            </a:r>
            <a:r>
              <a:rPr lang="en-US" sz="2800" dirty="0">
                <a:latin typeface="+mn-lt"/>
              </a:rPr>
              <a:t> </a:t>
            </a:r>
            <a:r>
              <a:rPr lang="en-US" sz="2800" dirty="0" err="1">
                <a:latin typeface="+mn-lt"/>
              </a:rPr>
              <a:t>olmayan</a:t>
            </a:r>
            <a:r>
              <a:rPr lang="en-US" sz="2800" dirty="0">
                <a:latin typeface="+mn-lt"/>
              </a:rPr>
              <a:t> </a:t>
            </a:r>
            <a:r>
              <a:rPr lang="en-US" sz="2800" dirty="0" err="1">
                <a:latin typeface="+mn-lt"/>
              </a:rPr>
              <a:t>kişiler</a:t>
            </a:r>
            <a:r>
              <a:rPr lang="en-US" sz="2800" dirty="0">
                <a:latin typeface="+mn-lt"/>
              </a:rPr>
              <a:t> </a:t>
            </a:r>
            <a:r>
              <a:rPr lang="en-US" sz="2800" dirty="0" err="1">
                <a:latin typeface="+mn-lt"/>
              </a:rPr>
              <a:t>bulundurulmamalı</a:t>
            </a:r>
            <a:endParaRPr lang="tr-TR" sz="2800" dirty="0">
              <a:latin typeface="+mn-lt"/>
            </a:endParaRPr>
          </a:p>
          <a:p>
            <a:pPr lvl="0">
              <a:lnSpc>
                <a:spcPct val="120000"/>
              </a:lnSpc>
            </a:pPr>
            <a:r>
              <a:rPr lang="en-US" sz="2800" dirty="0" err="1">
                <a:latin typeface="+mn-lt"/>
              </a:rPr>
              <a:t>Tetkiklerde</a:t>
            </a:r>
            <a:r>
              <a:rPr lang="en-US" sz="2800" dirty="0">
                <a:latin typeface="+mn-lt"/>
              </a:rPr>
              <a:t> </a:t>
            </a:r>
            <a:r>
              <a:rPr lang="en-US" sz="2800" dirty="0" err="1">
                <a:latin typeface="+mn-lt"/>
              </a:rPr>
              <a:t>öncelik</a:t>
            </a:r>
            <a:r>
              <a:rPr lang="en-US" sz="2800" dirty="0">
                <a:latin typeface="+mn-lt"/>
              </a:rPr>
              <a:t> </a:t>
            </a:r>
            <a:r>
              <a:rPr lang="en-US" sz="2800" dirty="0" err="1">
                <a:latin typeface="+mn-lt"/>
              </a:rPr>
              <a:t>verilmesi</a:t>
            </a:r>
            <a:r>
              <a:rPr lang="en-US" sz="2800" dirty="0">
                <a:latin typeface="+mn-lt"/>
              </a:rPr>
              <a:t> </a:t>
            </a:r>
            <a:r>
              <a:rPr lang="en-US" sz="2800" dirty="0" err="1">
                <a:latin typeface="+mn-lt"/>
              </a:rPr>
              <a:t>sağlanmalı</a:t>
            </a:r>
            <a:endParaRPr lang="tr-TR" sz="2800" dirty="0">
              <a:latin typeface="+mn-lt"/>
            </a:endParaRPr>
          </a:p>
          <a:p>
            <a:pPr lvl="0">
              <a:lnSpc>
                <a:spcPct val="120000"/>
              </a:lnSpc>
            </a:pPr>
            <a:r>
              <a:rPr lang="tr-TR" sz="2800" dirty="0">
                <a:latin typeface="+mn-lt"/>
              </a:rPr>
              <a:t>Mümkünse aynı personelin bakım vermesi sağlanmalı </a:t>
            </a:r>
            <a:r>
              <a:rPr lang="en-US" sz="2800" dirty="0">
                <a:latin typeface="+mn-lt"/>
              </a:rPr>
              <a:t> </a:t>
            </a:r>
            <a:endParaRPr lang="tr-TR" sz="2800" dirty="0">
              <a:latin typeface="+mn-lt"/>
            </a:endParaRPr>
          </a:p>
          <a:p>
            <a:pPr>
              <a:lnSpc>
                <a:spcPct val="120000"/>
              </a:lnSpc>
            </a:pPr>
            <a:r>
              <a:rPr lang="en-US" sz="2800" dirty="0" err="1">
                <a:latin typeface="+mn-lt"/>
              </a:rPr>
              <a:t>Olası</a:t>
            </a:r>
            <a:r>
              <a:rPr lang="en-US" sz="2800" dirty="0">
                <a:latin typeface="+mn-lt"/>
              </a:rPr>
              <a:t>/</a:t>
            </a:r>
            <a:r>
              <a:rPr lang="en-US" sz="2800" dirty="0" err="1">
                <a:latin typeface="+mn-lt"/>
              </a:rPr>
              <a:t>kesin</a:t>
            </a:r>
            <a:r>
              <a:rPr lang="en-US" sz="2800" dirty="0">
                <a:latin typeface="+mn-lt"/>
              </a:rPr>
              <a:t> </a:t>
            </a:r>
            <a:r>
              <a:rPr lang="tr-TR" sz="2800" dirty="0"/>
              <a:t>COVID-19</a:t>
            </a:r>
            <a:r>
              <a:rPr lang="en-US" sz="2800" dirty="0">
                <a:latin typeface="+mn-lt"/>
              </a:rPr>
              <a:t> </a:t>
            </a:r>
            <a:r>
              <a:rPr lang="en-US" sz="2800" dirty="0" err="1">
                <a:latin typeface="+mn-lt"/>
              </a:rPr>
              <a:t>vakasına</a:t>
            </a:r>
            <a:r>
              <a:rPr lang="en-US" sz="2800" dirty="0">
                <a:latin typeface="+mn-lt"/>
              </a:rPr>
              <a:t> </a:t>
            </a:r>
            <a:r>
              <a:rPr lang="en-US" sz="2800" dirty="0" err="1">
                <a:latin typeface="+mn-lt"/>
              </a:rPr>
              <a:t>ait</a:t>
            </a:r>
            <a:r>
              <a:rPr lang="en-US" sz="2800" dirty="0">
                <a:latin typeface="+mn-lt"/>
              </a:rPr>
              <a:t> </a:t>
            </a:r>
            <a:r>
              <a:rPr lang="en-US" sz="2800" dirty="0" err="1">
                <a:latin typeface="+mn-lt"/>
              </a:rPr>
              <a:t>atıklar</a:t>
            </a:r>
            <a:r>
              <a:rPr lang="en-US" sz="2800" dirty="0">
                <a:latin typeface="+mn-lt"/>
              </a:rPr>
              <a:t> </a:t>
            </a:r>
            <a:r>
              <a:rPr lang="tr-TR" sz="2800" dirty="0" err="1">
                <a:latin typeface="+mn-lt"/>
              </a:rPr>
              <a:t>enfeksiyoz</a:t>
            </a:r>
            <a:r>
              <a:rPr lang="tr-TR" sz="2800" dirty="0">
                <a:latin typeface="+mn-lt"/>
              </a:rPr>
              <a:t> atık olarak kabul edilmeli, </a:t>
            </a:r>
            <a:r>
              <a:rPr lang="en-US" sz="2800" dirty="0" err="1">
                <a:latin typeface="+mn-lt"/>
              </a:rPr>
              <a:t>tıbbi</a:t>
            </a:r>
            <a:r>
              <a:rPr lang="en-US" sz="2800" dirty="0">
                <a:latin typeface="+mn-lt"/>
              </a:rPr>
              <a:t> </a:t>
            </a:r>
            <a:r>
              <a:rPr lang="en-US" sz="2800" dirty="0" err="1">
                <a:latin typeface="+mn-lt"/>
              </a:rPr>
              <a:t>atık</a:t>
            </a:r>
            <a:r>
              <a:rPr lang="en-US" sz="2800" dirty="0">
                <a:latin typeface="+mn-lt"/>
              </a:rPr>
              <a:t> </a:t>
            </a:r>
            <a:r>
              <a:rPr lang="en-US" sz="2800" dirty="0" err="1">
                <a:latin typeface="+mn-lt"/>
              </a:rPr>
              <a:t>yönetmeliğine</a:t>
            </a:r>
            <a:r>
              <a:rPr lang="en-US" sz="2800" dirty="0">
                <a:latin typeface="+mn-lt"/>
              </a:rPr>
              <a:t> </a:t>
            </a:r>
            <a:r>
              <a:rPr lang="en-US" sz="2800" dirty="0" err="1">
                <a:latin typeface="+mn-lt"/>
              </a:rPr>
              <a:t>göre</a:t>
            </a:r>
            <a:r>
              <a:rPr lang="en-US" sz="2800" dirty="0">
                <a:latin typeface="+mn-lt"/>
              </a:rPr>
              <a:t> </a:t>
            </a:r>
            <a:r>
              <a:rPr lang="en-US" sz="2800" dirty="0" err="1">
                <a:latin typeface="+mn-lt"/>
              </a:rPr>
              <a:t>bertaraf</a:t>
            </a:r>
            <a:r>
              <a:rPr lang="en-US" sz="2800" dirty="0">
                <a:latin typeface="+mn-lt"/>
              </a:rPr>
              <a:t> </a:t>
            </a:r>
            <a:r>
              <a:rPr lang="en-US" sz="2800" dirty="0" err="1">
                <a:latin typeface="+mn-lt"/>
              </a:rPr>
              <a:t>edilmeli</a:t>
            </a:r>
            <a:endParaRPr lang="tr-TR" sz="2800" dirty="0">
              <a:latin typeface="+mn-lt"/>
            </a:endParaRPr>
          </a:p>
          <a:p>
            <a:pPr>
              <a:lnSpc>
                <a:spcPct val="120000"/>
              </a:lnSpc>
            </a:pPr>
            <a:r>
              <a:rPr lang="tr-TR" sz="2800" dirty="0"/>
              <a:t>COVID-19</a:t>
            </a:r>
            <a:r>
              <a:rPr lang="en-US" sz="2800" dirty="0">
                <a:latin typeface="+mn-lt"/>
              </a:rPr>
              <a:t> </a:t>
            </a:r>
            <a:r>
              <a:rPr lang="en-US" sz="2800" dirty="0" err="1">
                <a:latin typeface="+mn-lt"/>
              </a:rPr>
              <a:t>enfeksiyonu</a:t>
            </a:r>
            <a:r>
              <a:rPr lang="en-US" sz="2800" dirty="0">
                <a:latin typeface="+mn-lt"/>
              </a:rPr>
              <a:t> </a:t>
            </a:r>
            <a:r>
              <a:rPr lang="en-US" sz="2800" dirty="0" err="1">
                <a:latin typeface="+mn-lt"/>
              </a:rPr>
              <a:t>olan</a:t>
            </a:r>
            <a:r>
              <a:rPr lang="en-US" sz="2800" dirty="0">
                <a:latin typeface="+mn-lt"/>
              </a:rPr>
              <a:t> hasta </a:t>
            </a:r>
            <a:r>
              <a:rPr lang="en-US" sz="2800" dirty="0" err="1">
                <a:latin typeface="+mn-lt"/>
              </a:rPr>
              <a:t>ile</a:t>
            </a:r>
            <a:r>
              <a:rPr lang="en-US" sz="2800" dirty="0">
                <a:latin typeface="+mn-lt"/>
              </a:rPr>
              <a:t> </a:t>
            </a:r>
            <a:r>
              <a:rPr lang="en-US" sz="2800" dirty="0" err="1">
                <a:latin typeface="+mn-lt"/>
              </a:rPr>
              <a:t>ilgilenen</a:t>
            </a:r>
            <a:r>
              <a:rPr lang="en-US" sz="2800" dirty="0">
                <a:latin typeface="+mn-lt"/>
              </a:rPr>
              <a:t> </a:t>
            </a:r>
            <a:r>
              <a:rPr lang="en-US" sz="2800" dirty="0" err="1">
                <a:latin typeface="+mn-lt"/>
              </a:rPr>
              <a:t>sağlık</a:t>
            </a:r>
            <a:r>
              <a:rPr lang="en-US" sz="2800" dirty="0">
                <a:latin typeface="+mn-lt"/>
              </a:rPr>
              <a:t> </a:t>
            </a:r>
            <a:r>
              <a:rPr lang="en-US" sz="2800" dirty="0" err="1">
                <a:latin typeface="+mn-lt"/>
              </a:rPr>
              <a:t>çalışanı</a:t>
            </a:r>
            <a:r>
              <a:rPr lang="en-US" sz="2800" dirty="0">
                <a:latin typeface="+mn-lt"/>
              </a:rPr>
              <a:t> </a:t>
            </a:r>
            <a:r>
              <a:rPr lang="en-US" sz="2800" dirty="0" err="1">
                <a:latin typeface="+mn-lt"/>
              </a:rPr>
              <a:t>kendisinde</a:t>
            </a:r>
            <a:r>
              <a:rPr lang="en-US" sz="2800" dirty="0">
                <a:latin typeface="+mn-lt"/>
              </a:rPr>
              <a:t>, hasta </a:t>
            </a:r>
            <a:r>
              <a:rPr lang="en-US" sz="2800" dirty="0" err="1">
                <a:latin typeface="+mn-lt"/>
              </a:rPr>
              <a:t>kişi</a:t>
            </a:r>
            <a:r>
              <a:rPr lang="en-US" sz="2800" dirty="0">
                <a:latin typeface="+mn-lt"/>
              </a:rPr>
              <a:t> </a:t>
            </a:r>
            <a:r>
              <a:rPr lang="en-US" sz="2800" dirty="0" err="1">
                <a:latin typeface="+mn-lt"/>
              </a:rPr>
              <a:t>ile</a:t>
            </a:r>
            <a:r>
              <a:rPr lang="en-US" sz="2800" dirty="0">
                <a:latin typeface="+mn-lt"/>
              </a:rPr>
              <a:t> </a:t>
            </a:r>
            <a:r>
              <a:rPr lang="en-US" sz="2800" dirty="0" err="1">
                <a:latin typeface="+mn-lt"/>
              </a:rPr>
              <a:t>temasından</a:t>
            </a:r>
            <a:r>
              <a:rPr lang="en-US" sz="2800" dirty="0">
                <a:latin typeface="+mn-lt"/>
              </a:rPr>
              <a:t> </a:t>
            </a:r>
            <a:r>
              <a:rPr lang="en-US" sz="2800" dirty="0" err="1">
                <a:latin typeface="+mn-lt"/>
              </a:rPr>
              <a:t>sonraki</a:t>
            </a:r>
            <a:r>
              <a:rPr lang="en-US" sz="2800" dirty="0">
                <a:latin typeface="+mn-lt"/>
              </a:rPr>
              <a:t> 14 </a:t>
            </a:r>
            <a:r>
              <a:rPr lang="en-US" sz="2800" dirty="0" err="1">
                <a:latin typeface="+mn-lt"/>
              </a:rPr>
              <a:t>gün</a:t>
            </a:r>
            <a:r>
              <a:rPr lang="en-US" sz="2800" dirty="0">
                <a:latin typeface="+mn-lt"/>
              </a:rPr>
              <a:t> </a:t>
            </a:r>
            <a:r>
              <a:rPr lang="en-US" sz="2800" dirty="0" err="1">
                <a:latin typeface="+mn-lt"/>
              </a:rPr>
              <a:t>içinde</a:t>
            </a:r>
            <a:r>
              <a:rPr lang="en-US" sz="2800" dirty="0">
                <a:latin typeface="+mn-lt"/>
              </a:rPr>
              <a:t>, </a:t>
            </a:r>
            <a:r>
              <a:rPr lang="en-US" sz="2800" dirty="0" err="1">
                <a:latin typeface="+mn-lt"/>
              </a:rPr>
              <a:t>akut</a:t>
            </a:r>
            <a:r>
              <a:rPr lang="en-US" sz="2800" dirty="0">
                <a:latin typeface="+mn-lt"/>
              </a:rPr>
              <a:t> </a:t>
            </a:r>
            <a:r>
              <a:rPr lang="en-US" sz="2800" dirty="0" err="1">
                <a:latin typeface="+mn-lt"/>
              </a:rPr>
              <a:t>hastalığı</a:t>
            </a:r>
            <a:r>
              <a:rPr lang="en-US" sz="2800" dirty="0">
                <a:latin typeface="+mn-lt"/>
              </a:rPr>
              <a:t> </a:t>
            </a:r>
            <a:r>
              <a:rPr lang="en-US" sz="2800" dirty="0" err="1">
                <a:latin typeface="+mn-lt"/>
              </a:rPr>
              <a:t>düşündürecek</a:t>
            </a:r>
            <a:r>
              <a:rPr lang="en-US" sz="2800" dirty="0">
                <a:latin typeface="+mn-lt"/>
              </a:rPr>
              <a:t> </a:t>
            </a:r>
            <a:r>
              <a:rPr lang="en-US" sz="2800" dirty="0" err="1">
                <a:latin typeface="+mn-lt"/>
              </a:rPr>
              <a:t>herhangi</a:t>
            </a:r>
            <a:r>
              <a:rPr lang="en-US" sz="2800" dirty="0">
                <a:latin typeface="+mn-lt"/>
              </a:rPr>
              <a:t> </a:t>
            </a:r>
            <a:r>
              <a:rPr lang="en-US" sz="2800" dirty="0" err="1">
                <a:latin typeface="+mn-lt"/>
              </a:rPr>
              <a:t>bir</a:t>
            </a:r>
            <a:r>
              <a:rPr lang="en-US" sz="2800" dirty="0">
                <a:latin typeface="+mn-lt"/>
              </a:rPr>
              <a:t> </a:t>
            </a:r>
            <a:r>
              <a:rPr lang="en-US" sz="2800" dirty="0" err="1">
                <a:latin typeface="+mn-lt"/>
              </a:rPr>
              <a:t>bulgu</a:t>
            </a:r>
            <a:r>
              <a:rPr lang="en-US" sz="2800" dirty="0">
                <a:latin typeface="+mn-lt"/>
              </a:rPr>
              <a:t> </a:t>
            </a:r>
            <a:r>
              <a:rPr lang="en-US" sz="2800" dirty="0" err="1">
                <a:latin typeface="+mn-lt"/>
              </a:rPr>
              <a:t>veya</a:t>
            </a:r>
            <a:r>
              <a:rPr lang="en-US" sz="2800" dirty="0">
                <a:latin typeface="+mn-lt"/>
              </a:rPr>
              <a:t> </a:t>
            </a:r>
            <a:r>
              <a:rPr lang="en-US" sz="2800" dirty="0" err="1">
                <a:latin typeface="+mn-lt"/>
              </a:rPr>
              <a:t>semptom</a:t>
            </a:r>
            <a:r>
              <a:rPr lang="en-US" sz="2800" dirty="0">
                <a:latin typeface="+mn-lt"/>
              </a:rPr>
              <a:t> </a:t>
            </a:r>
            <a:r>
              <a:rPr lang="en-US" sz="2800" dirty="0" err="1">
                <a:latin typeface="+mn-lt"/>
              </a:rPr>
              <a:t>görürse</a:t>
            </a:r>
            <a:r>
              <a:rPr lang="en-US" sz="2800" dirty="0">
                <a:latin typeface="+mn-lt"/>
              </a:rPr>
              <a:t> </a:t>
            </a:r>
            <a:r>
              <a:rPr lang="en-US" sz="2800" dirty="0" err="1">
                <a:latin typeface="+mn-lt"/>
              </a:rPr>
              <a:t>mutlaka</a:t>
            </a:r>
            <a:r>
              <a:rPr lang="en-US" sz="2800" dirty="0">
                <a:latin typeface="+mn-lt"/>
              </a:rPr>
              <a:t> </a:t>
            </a:r>
            <a:r>
              <a:rPr lang="en-US" sz="2800" dirty="0" err="1">
                <a:latin typeface="+mn-lt"/>
              </a:rPr>
              <a:t>ilgili</a:t>
            </a:r>
            <a:r>
              <a:rPr lang="en-US" sz="2800" dirty="0">
                <a:latin typeface="+mn-lt"/>
              </a:rPr>
              <a:t> </a:t>
            </a:r>
            <a:r>
              <a:rPr lang="en-US" sz="2800" dirty="0" err="1">
                <a:latin typeface="+mn-lt"/>
              </a:rPr>
              <a:t>hekimlere</a:t>
            </a:r>
            <a:r>
              <a:rPr lang="en-US" sz="2800" dirty="0">
                <a:latin typeface="+mn-lt"/>
              </a:rPr>
              <a:t> </a:t>
            </a:r>
            <a:r>
              <a:rPr lang="en-US" sz="2800" dirty="0" err="1">
                <a:latin typeface="+mn-lt"/>
              </a:rPr>
              <a:t>haber</a:t>
            </a:r>
            <a:r>
              <a:rPr lang="en-US" sz="2800" dirty="0">
                <a:latin typeface="+mn-lt"/>
              </a:rPr>
              <a:t> </a:t>
            </a:r>
            <a:r>
              <a:rPr lang="en-US" sz="2800" dirty="0" err="1">
                <a:latin typeface="+mn-lt"/>
              </a:rPr>
              <a:t>vermeli</a:t>
            </a:r>
            <a:r>
              <a:rPr lang="en-US" sz="2800" dirty="0">
                <a:latin typeface="+mn-lt"/>
              </a:rPr>
              <a:t> </a:t>
            </a:r>
            <a:r>
              <a:rPr lang="en-US" sz="2800" dirty="0" err="1">
                <a:latin typeface="+mn-lt"/>
              </a:rPr>
              <a:t>ve</a:t>
            </a:r>
            <a:r>
              <a:rPr lang="en-US" sz="2800" dirty="0">
                <a:latin typeface="+mn-lt"/>
              </a:rPr>
              <a:t> </a:t>
            </a:r>
            <a:r>
              <a:rPr lang="en-US" sz="2800" dirty="0" err="1">
                <a:latin typeface="+mn-lt"/>
              </a:rPr>
              <a:t>gerekli</a:t>
            </a:r>
            <a:r>
              <a:rPr lang="en-US" sz="2800" dirty="0">
                <a:latin typeface="+mn-lt"/>
              </a:rPr>
              <a:t> </a:t>
            </a:r>
            <a:r>
              <a:rPr lang="en-US" sz="2800" dirty="0" err="1">
                <a:latin typeface="+mn-lt"/>
              </a:rPr>
              <a:t>önlemler</a:t>
            </a:r>
            <a:r>
              <a:rPr lang="en-US" sz="2800" dirty="0">
                <a:latin typeface="+mn-lt"/>
              </a:rPr>
              <a:t> </a:t>
            </a:r>
            <a:r>
              <a:rPr lang="en-US" sz="2800" dirty="0" err="1">
                <a:latin typeface="+mn-lt"/>
              </a:rPr>
              <a:t>alınmalı</a:t>
            </a:r>
            <a:r>
              <a:rPr lang="en-US" sz="2800" dirty="0">
                <a:latin typeface="+mn-lt"/>
              </a:rPr>
              <a:t>  </a:t>
            </a:r>
            <a:endParaRPr lang="tr-TR" sz="2800" dirty="0">
              <a:latin typeface="+mn-lt"/>
            </a:endParaRPr>
          </a:p>
          <a:p>
            <a:pPr>
              <a:lnSpc>
                <a:spcPct val="120000"/>
              </a:lnSpc>
            </a:pPr>
            <a:endParaRPr lang="tr-TR" sz="28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9593585"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Sağlık Kurumuna Başvuran Hastaların Yönetimi</a:t>
            </a:r>
          </a:p>
        </p:txBody>
      </p:sp>
    </p:spTree>
    <p:extLst>
      <p:ext uri="{BB962C8B-B14F-4D97-AF65-F5344CB8AC3E}">
        <p14:creationId xmlns:p14="http://schemas.microsoft.com/office/powerpoint/2010/main" val="561663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85862" y="1351483"/>
            <a:ext cx="10035539" cy="5020742"/>
          </a:xfrm>
        </p:spPr>
        <p:txBody>
          <a:bodyPr>
            <a:normAutofit/>
          </a:bodyPr>
          <a:lstStyle/>
          <a:p>
            <a:pPr marL="0" indent="0">
              <a:lnSpc>
                <a:spcPct val="110000"/>
              </a:lnSpc>
              <a:spcBef>
                <a:spcPts val="1200"/>
              </a:spcBef>
              <a:buNone/>
            </a:pPr>
            <a:r>
              <a:rPr lang="tr-TR" dirty="0"/>
              <a:t>COVID-19</a:t>
            </a:r>
            <a:r>
              <a:rPr lang="tr-TR" dirty="0">
                <a:latin typeface="+mn-lt"/>
              </a:rPr>
              <a:t> enfeksiyonu için doğrulama sürecindeki vakalar ile yakın temas edenler, </a:t>
            </a:r>
          </a:p>
          <a:p>
            <a:pPr>
              <a:lnSpc>
                <a:spcPct val="110000"/>
              </a:lnSpc>
              <a:spcBef>
                <a:spcPts val="1200"/>
              </a:spcBef>
              <a:buFont typeface="Wingdings" panose="05000000000000000000" pitchFamily="2" charset="2"/>
              <a:buChar char="Ø"/>
            </a:pPr>
            <a:r>
              <a:rPr lang="tr-TR" dirty="0">
                <a:latin typeface="+mn-lt"/>
              </a:rPr>
              <a:t> Temas ettiği olası vakanın numune sonucu;</a:t>
            </a:r>
          </a:p>
          <a:p>
            <a:pPr lvl="1">
              <a:lnSpc>
                <a:spcPct val="110000"/>
              </a:lnSpc>
              <a:spcBef>
                <a:spcPts val="1200"/>
              </a:spcBef>
            </a:pPr>
            <a:r>
              <a:rPr lang="tr-TR" dirty="0"/>
              <a:t>N</a:t>
            </a:r>
            <a:r>
              <a:rPr lang="tr-TR" dirty="0">
                <a:latin typeface="+mn-lt"/>
              </a:rPr>
              <a:t>egatif ise izlem sonlandırılır</a:t>
            </a:r>
          </a:p>
          <a:p>
            <a:pPr lvl="1">
              <a:lnSpc>
                <a:spcPct val="110000"/>
              </a:lnSpc>
              <a:spcBef>
                <a:spcPts val="1200"/>
              </a:spcBef>
            </a:pPr>
            <a:r>
              <a:rPr lang="tr-TR" dirty="0"/>
              <a:t>P</a:t>
            </a:r>
            <a:r>
              <a:rPr lang="tr-TR" dirty="0">
                <a:latin typeface="+mn-lt"/>
              </a:rPr>
              <a:t>ozitif gelirse izleme 14. güne kadar devam edilir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Takibi </a:t>
            </a:r>
          </a:p>
        </p:txBody>
      </p:sp>
    </p:spTree>
    <p:extLst>
      <p:ext uri="{BB962C8B-B14F-4D97-AF65-F5344CB8AC3E}">
        <p14:creationId xmlns:p14="http://schemas.microsoft.com/office/powerpoint/2010/main" val="133448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8" name="İçerik Yer Tutucusu 2">
            <a:extLst>
              <a:ext uri="{FF2B5EF4-FFF2-40B4-BE49-F238E27FC236}">
                <a16:creationId xmlns:a16="http://schemas.microsoft.com/office/drawing/2014/main" id="{2CC4340C-1A43-41B4-8339-445BCF86531A}"/>
              </a:ext>
            </a:extLst>
          </p:cNvPr>
          <p:cNvSpPr>
            <a:spLocks noGrp="1"/>
          </p:cNvSpPr>
          <p:nvPr>
            <p:ph idx="1"/>
          </p:nvPr>
        </p:nvSpPr>
        <p:spPr>
          <a:xfrm>
            <a:off x="1470581" y="1391992"/>
            <a:ext cx="9709610" cy="4925131"/>
          </a:xfrm>
        </p:spPr>
        <p:txBody>
          <a:bodyPr>
            <a:normAutofit/>
          </a:bodyPr>
          <a:lstStyle/>
          <a:p>
            <a:pPr>
              <a:lnSpc>
                <a:spcPct val="120000"/>
              </a:lnSpc>
            </a:pPr>
            <a:r>
              <a:rPr lang="tr-TR" dirty="0">
                <a:latin typeface="+mn-lt"/>
              </a:rPr>
              <a:t>Beta-</a:t>
            </a:r>
            <a:r>
              <a:rPr lang="tr-TR" dirty="0" err="1">
                <a:latin typeface="+mn-lt"/>
              </a:rPr>
              <a:t>coronavirus</a:t>
            </a:r>
            <a:r>
              <a:rPr lang="tr-TR" dirty="0">
                <a:latin typeface="+mn-lt"/>
              </a:rPr>
              <a:t> ailesi: SARS-</a:t>
            </a:r>
            <a:r>
              <a:rPr lang="tr-TR" dirty="0" err="1">
                <a:latin typeface="+mn-lt"/>
              </a:rPr>
              <a:t>CoV</a:t>
            </a:r>
            <a:r>
              <a:rPr lang="tr-TR" dirty="0">
                <a:latin typeface="+mn-lt"/>
              </a:rPr>
              <a:t> ve MERS-</a:t>
            </a:r>
            <a:r>
              <a:rPr lang="tr-TR" dirty="0" err="1">
                <a:latin typeface="+mn-lt"/>
              </a:rPr>
              <a:t>CoV</a:t>
            </a:r>
            <a:r>
              <a:rPr lang="tr-TR" dirty="0">
                <a:latin typeface="+mn-lt"/>
              </a:rPr>
              <a:t> da aynı aile içinde yer almakta olup ciddi solunum yetmezliği oluşturan virüslerdir. </a:t>
            </a:r>
          </a:p>
          <a:p>
            <a:pPr>
              <a:lnSpc>
                <a:spcPct val="120000"/>
              </a:lnSpc>
            </a:pPr>
            <a:r>
              <a:rPr lang="tr-TR" dirty="0">
                <a:latin typeface="+mn-lt"/>
              </a:rPr>
              <a:t>Fatalite hızı </a:t>
            </a:r>
          </a:p>
          <a:p>
            <a:pPr lvl="1">
              <a:lnSpc>
                <a:spcPct val="120000"/>
              </a:lnSpc>
            </a:pPr>
            <a:r>
              <a:rPr lang="tr-TR" dirty="0">
                <a:latin typeface="+mn-lt"/>
              </a:rPr>
              <a:t>SARS salgınında %11</a:t>
            </a:r>
          </a:p>
          <a:p>
            <a:pPr lvl="1">
              <a:lnSpc>
                <a:spcPct val="120000"/>
              </a:lnSpc>
            </a:pPr>
            <a:r>
              <a:rPr lang="tr-TR" dirty="0">
                <a:latin typeface="+mn-lt"/>
              </a:rPr>
              <a:t>MERS-</a:t>
            </a:r>
            <a:r>
              <a:rPr lang="tr-TR" dirty="0" err="1">
                <a:latin typeface="+mn-lt"/>
              </a:rPr>
              <a:t>CoV’da</a:t>
            </a:r>
            <a:r>
              <a:rPr lang="tr-TR" dirty="0">
                <a:latin typeface="+mn-lt"/>
              </a:rPr>
              <a:t> %35-50 </a:t>
            </a:r>
          </a:p>
          <a:p>
            <a:pPr lvl="1">
              <a:lnSpc>
                <a:spcPct val="120000"/>
              </a:lnSpc>
            </a:pPr>
            <a:r>
              <a:rPr lang="tr-TR" dirty="0">
                <a:latin typeface="+mn-lt"/>
              </a:rPr>
              <a:t>2019-nCoV %2 (</a:t>
            </a:r>
            <a:r>
              <a:rPr lang="tr-TR" sz="2000" i="1" dirty="0">
                <a:latin typeface="+mn-lt"/>
              </a:rPr>
              <a:t>eldeki verilere göre)</a:t>
            </a:r>
          </a:p>
        </p:txBody>
      </p:sp>
      <p:sp>
        <p:nvSpPr>
          <p:cNvPr id="10" name="Unvan 1">
            <a:extLst>
              <a:ext uri="{FF2B5EF4-FFF2-40B4-BE49-F238E27FC236}">
                <a16:creationId xmlns:a16="http://schemas.microsoft.com/office/drawing/2014/main" id="{7818049D-8BBA-44B7-8302-7F0CFE50BCC5}"/>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Yeni </a:t>
            </a:r>
            <a:r>
              <a:rPr lang="tr-TR" sz="3200" dirty="0" err="1">
                <a:solidFill>
                  <a:schemeClr val="bg1"/>
                </a:solidFill>
                <a:latin typeface="+mj-lt"/>
              </a:rPr>
              <a:t>Coronavirus</a:t>
            </a:r>
            <a:endParaRPr lang="tr-TR" sz="3200" dirty="0">
              <a:solidFill>
                <a:schemeClr val="bg1"/>
              </a:solidFill>
              <a:latin typeface="+mj-lt"/>
            </a:endParaRPr>
          </a:p>
        </p:txBody>
      </p:sp>
    </p:spTree>
    <p:extLst>
      <p:ext uri="{BB962C8B-B14F-4D97-AF65-F5344CB8AC3E}">
        <p14:creationId xmlns:p14="http://schemas.microsoft.com/office/powerpoint/2010/main" val="1417346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017270" y="1329476"/>
            <a:ext cx="10378440" cy="5325542"/>
          </a:xfrm>
        </p:spPr>
        <p:txBody>
          <a:bodyPr>
            <a:normAutofit/>
          </a:bodyPr>
          <a:lstStyle/>
          <a:p>
            <a:pPr marL="0" indent="0">
              <a:lnSpc>
                <a:spcPct val="120000"/>
              </a:lnSpc>
              <a:buNone/>
            </a:pPr>
            <a:r>
              <a:rPr lang="en-US" sz="2400" dirty="0" err="1">
                <a:latin typeface="+mn-lt"/>
              </a:rPr>
              <a:t>Kesin</a:t>
            </a:r>
            <a:r>
              <a:rPr lang="en-US" sz="2400" dirty="0">
                <a:latin typeface="+mn-lt"/>
              </a:rPr>
              <a:t>/</a:t>
            </a:r>
            <a:r>
              <a:rPr lang="en-US" sz="2400" dirty="0" err="1">
                <a:latin typeface="+mn-lt"/>
              </a:rPr>
              <a:t>olası</a:t>
            </a:r>
            <a:r>
              <a:rPr lang="en-US" sz="2400" dirty="0">
                <a:latin typeface="+mn-lt"/>
              </a:rPr>
              <a:t> </a:t>
            </a:r>
            <a:r>
              <a:rPr lang="tr-TR" sz="2400" dirty="0"/>
              <a:t>COVID-19</a:t>
            </a:r>
            <a:r>
              <a:rPr lang="en-US" sz="2400" dirty="0">
                <a:latin typeface="+mn-lt"/>
              </a:rPr>
              <a:t> </a:t>
            </a:r>
            <a:r>
              <a:rPr lang="en-US" sz="2400" dirty="0" err="1">
                <a:latin typeface="+mn-lt"/>
              </a:rPr>
              <a:t>enfeksiyonu</a:t>
            </a:r>
            <a:r>
              <a:rPr lang="en-US" sz="2400" dirty="0">
                <a:latin typeface="+mn-lt"/>
              </a:rPr>
              <a:t> </a:t>
            </a:r>
            <a:r>
              <a:rPr lang="en-US" sz="2400" dirty="0" err="1">
                <a:latin typeface="+mn-lt"/>
              </a:rPr>
              <a:t>olan</a:t>
            </a:r>
            <a:r>
              <a:rPr lang="en-US" sz="2400" dirty="0">
                <a:latin typeface="+mn-lt"/>
              </a:rPr>
              <a:t> </a:t>
            </a:r>
            <a:r>
              <a:rPr lang="en-US" sz="2400" dirty="0" err="1">
                <a:latin typeface="+mn-lt"/>
              </a:rPr>
              <a:t>bir</a:t>
            </a:r>
            <a:r>
              <a:rPr lang="en-US" sz="2400" dirty="0">
                <a:latin typeface="+mn-lt"/>
              </a:rPr>
              <a:t> </a:t>
            </a:r>
            <a:r>
              <a:rPr lang="en-US" sz="2400" dirty="0" err="1">
                <a:latin typeface="+mn-lt"/>
              </a:rPr>
              <a:t>kişi</a:t>
            </a:r>
            <a:r>
              <a:rPr lang="en-US" sz="2400" dirty="0">
                <a:latin typeface="+mn-lt"/>
              </a:rPr>
              <a:t> </a:t>
            </a:r>
            <a:r>
              <a:rPr lang="en-US" sz="2400" dirty="0" err="1">
                <a:latin typeface="+mn-lt"/>
              </a:rPr>
              <a:t>ile</a:t>
            </a:r>
            <a:r>
              <a:rPr lang="en-US" sz="2400" dirty="0">
                <a:latin typeface="+mn-lt"/>
              </a:rPr>
              <a:t> </a:t>
            </a:r>
            <a:r>
              <a:rPr lang="en-US" sz="2400" dirty="0" err="1">
                <a:latin typeface="+mn-lt"/>
              </a:rPr>
              <a:t>damlacık</a:t>
            </a:r>
            <a:r>
              <a:rPr lang="en-US" sz="2400" dirty="0">
                <a:latin typeface="+mn-lt"/>
              </a:rPr>
              <a:t> </a:t>
            </a:r>
            <a:r>
              <a:rPr lang="en-US" sz="2400" dirty="0" err="1">
                <a:latin typeface="+mn-lt"/>
              </a:rPr>
              <a:t>enfeksiyonuna</a:t>
            </a:r>
            <a:r>
              <a:rPr lang="en-US" sz="2400" dirty="0">
                <a:latin typeface="+mn-lt"/>
              </a:rPr>
              <a:t> </a:t>
            </a:r>
            <a:r>
              <a:rPr lang="en-US" sz="2400" dirty="0" err="1">
                <a:latin typeface="+mn-lt"/>
              </a:rPr>
              <a:t>yönelik</a:t>
            </a:r>
            <a:r>
              <a:rPr lang="en-US" sz="2400" dirty="0">
                <a:latin typeface="+mn-lt"/>
              </a:rPr>
              <a:t> </a:t>
            </a:r>
            <a:r>
              <a:rPr lang="en-US" sz="2400" dirty="0" err="1">
                <a:latin typeface="+mn-lt"/>
              </a:rPr>
              <a:t>korunma</a:t>
            </a:r>
            <a:r>
              <a:rPr lang="en-US" sz="2400" dirty="0">
                <a:latin typeface="+mn-lt"/>
              </a:rPr>
              <a:t> </a:t>
            </a:r>
            <a:r>
              <a:rPr lang="en-US" sz="2400" dirty="0" err="1">
                <a:latin typeface="+mn-lt"/>
              </a:rPr>
              <a:t>önlemleri</a:t>
            </a:r>
            <a:r>
              <a:rPr lang="en-US" sz="2400" dirty="0">
                <a:latin typeface="+mn-lt"/>
              </a:rPr>
              <a:t> </a:t>
            </a:r>
            <a:r>
              <a:rPr lang="en-US" sz="2400" dirty="0" err="1">
                <a:latin typeface="+mn-lt"/>
              </a:rPr>
              <a:t>alınmadan</a:t>
            </a:r>
            <a:r>
              <a:rPr lang="en-US" sz="2400" dirty="0">
                <a:latin typeface="+mn-lt"/>
              </a:rPr>
              <a:t> </a:t>
            </a:r>
            <a:r>
              <a:rPr lang="en-US" sz="2400" dirty="0" err="1">
                <a:latin typeface="+mn-lt"/>
              </a:rPr>
              <a:t>yakın</a:t>
            </a:r>
            <a:r>
              <a:rPr lang="en-US" sz="2400" dirty="0">
                <a:latin typeface="+mn-lt"/>
              </a:rPr>
              <a:t> </a:t>
            </a:r>
            <a:r>
              <a:rPr lang="en-US" sz="2400" dirty="0" err="1">
                <a:latin typeface="+mn-lt"/>
              </a:rPr>
              <a:t>temas</a:t>
            </a:r>
            <a:r>
              <a:rPr lang="en-US" sz="2400" dirty="0">
                <a:latin typeface="+mn-lt"/>
              </a:rPr>
              <a:t> </a:t>
            </a:r>
            <a:r>
              <a:rPr lang="en-US" sz="2400" dirty="0" err="1">
                <a:latin typeface="+mn-lt"/>
              </a:rPr>
              <a:t>etmiş</a:t>
            </a:r>
            <a:r>
              <a:rPr lang="en-US" sz="2400" dirty="0">
                <a:latin typeface="+mn-lt"/>
              </a:rPr>
              <a:t> </a:t>
            </a:r>
            <a:r>
              <a:rPr lang="en-US" sz="2400" dirty="0" err="1">
                <a:latin typeface="+mn-lt"/>
              </a:rPr>
              <a:t>olan</a:t>
            </a:r>
            <a:r>
              <a:rPr lang="en-US" sz="2400" dirty="0">
                <a:latin typeface="+mn-lt"/>
              </a:rPr>
              <a:t> </a:t>
            </a:r>
            <a:r>
              <a:rPr lang="en-US" sz="2400" dirty="0" err="1">
                <a:latin typeface="+mn-lt"/>
              </a:rPr>
              <a:t>kişiler</a:t>
            </a:r>
            <a:r>
              <a:rPr lang="tr-TR" sz="2400" dirty="0">
                <a:latin typeface="+mn-lt"/>
              </a:rPr>
              <a:t> evde izlenir. </a:t>
            </a:r>
            <a:r>
              <a:rPr lang="en-US" sz="2400" dirty="0">
                <a:latin typeface="+mn-lt"/>
              </a:rPr>
              <a:t>İl </a:t>
            </a:r>
            <a:r>
              <a:rPr lang="en-US" sz="2400" dirty="0" err="1">
                <a:latin typeface="+mn-lt"/>
              </a:rPr>
              <a:t>Sağlık</a:t>
            </a:r>
            <a:r>
              <a:rPr lang="en-US" sz="2400" dirty="0">
                <a:latin typeface="+mn-lt"/>
              </a:rPr>
              <a:t> </a:t>
            </a:r>
            <a:r>
              <a:rPr lang="en-US" sz="2400" dirty="0" err="1">
                <a:latin typeface="+mn-lt"/>
              </a:rPr>
              <a:t>Müdürlüğü’nce</a:t>
            </a:r>
            <a:r>
              <a:rPr lang="tr-TR" sz="2400" dirty="0">
                <a:latin typeface="+mn-lt"/>
              </a:rPr>
              <a:t>;</a:t>
            </a:r>
          </a:p>
          <a:p>
            <a:pPr>
              <a:lnSpc>
                <a:spcPct val="120000"/>
              </a:lnSpc>
            </a:pPr>
            <a:r>
              <a:rPr lang="tr-TR" sz="2400" dirty="0">
                <a:latin typeface="+mn-lt"/>
              </a:rPr>
              <a:t>K</a:t>
            </a:r>
            <a:r>
              <a:rPr lang="en-US" sz="2400" dirty="0" err="1">
                <a:latin typeface="+mn-lt"/>
              </a:rPr>
              <a:t>orunmasız</a:t>
            </a:r>
            <a:r>
              <a:rPr lang="en-US" sz="2400" dirty="0">
                <a:latin typeface="+mn-lt"/>
              </a:rPr>
              <a:t> son </a:t>
            </a:r>
            <a:r>
              <a:rPr lang="en-US" sz="2400" dirty="0" err="1">
                <a:latin typeface="+mn-lt"/>
              </a:rPr>
              <a:t>temaslarından</a:t>
            </a:r>
            <a:r>
              <a:rPr lang="en-US" sz="2400" dirty="0">
                <a:latin typeface="+mn-lt"/>
              </a:rPr>
              <a:t> </a:t>
            </a:r>
            <a:r>
              <a:rPr lang="en-US" sz="2400" dirty="0" err="1">
                <a:latin typeface="+mn-lt"/>
              </a:rPr>
              <a:t>sonraki</a:t>
            </a:r>
            <a:r>
              <a:rPr lang="en-US" sz="2400" dirty="0">
                <a:latin typeface="+mn-lt"/>
              </a:rPr>
              <a:t> 14 </a:t>
            </a:r>
            <a:r>
              <a:rPr lang="en-US" sz="2400" dirty="0" err="1">
                <a:latin typeface="+mn-lt"/>
              </a:rPr>
              <a:t>gün</a:t>
            </a:r>
            <a:r>
              <a:rPr lang="en-US" sz="2400" dirty="0">
                <a:latin typeface="+mn-lt"/>
              </a:rPr>
              <a:t> </a:t>
            </a:r>
            <a:r>
              <a:rPr lang="en-US" sz="2400" dirty="0" err="1">
                <a:latin typeface="+mn-lt"/>
              </a:rPr>
              <a:t>boyunca</a:t>
            </a:r>
            <a:endParaRPr lang="tr-TR" sz="2400" dirty="0">
              <a:latin typeface="+mn-lt"/>
            </a:endParaRPr>
          </a:p>
          <a:p>
            <a:pPr>
              <a:lnSpc>
                <a:spcPct val="120000"/>
              </a:lnSpc>
            </a:pPr>
            <a:r>
              <a:rPr lang="tr-TR" sz="2400" dirty="0">
                <a:latin typeface="+mn-lt"/>
              </a:rPr>
              <a:t>Ö</a:t>
            </a:r>
            <a:r>
              <a:rPr lang="en-US" sz="2400" dirty="0" err="1">
                <a:latin typeface="+mn-lt"/>
              </a:rPr>
              <a:t>zellikle</a:t>
            </a:r>
            <a:r>
              <a:rPr lang="en-US" sz="2400" dirty="0">
                <a:latin typeface="+mn-lt"/>
              </a:rPr>
              <a:t> </a:t>
            </a:r>
            <a:r>
              <a:rPr lang="en-US" sz="2400" dirty="0" err="1">
                <a:latin typeface="+mn-lt"/>
              </a:rPr>
              <a:t>ateş</a:t>
            </a:r>
            <a:r>
              <a:rPr lang="en-US" sz="2400" dirty="0">
                <a:latin typeface="+mn-lt"/>
              </a:rPr>
              <a:t> </a:t>
            </a:r>
            <a:r>
              <a:rPr lang="en-US" sz="2400" dirty="0" err="1">
                <a:latin typeface="+mn-lt"/>
              </a:rPr>
              <a:t>ve</a:t>
            </a:r>
            <a:r>
              <a:rPr lang="en-US" sz="2400" dirty="0">
                <a:latin typeface="+mn-lt"/>
              </a:rPr>
              <a:t> </a:t>
            </a:r>
            <a:r>
              <a:rPr lang="en-US" sz="2400" dirty="0" err="1">
                <a:latin typeface="+mn-lt"/>
              </a:rPr>
              <a:t>solunum</a:t>
            </a:r>
            <a:r>
              <a:rPr lang="en-US" sz="2400" dirty="0">
                <a:latin typeface="+mn-lt"/>
              </a:rPr>
              <a:t> </a:t>
            </a:r>
            <a:r>
              <a:rPr lang="en-US" sz="2400" dirty="0" err="1">
                <a:latin typeface="+mn-lt"/>
              </a:rPr>
              <a:t>semptomları</a:t>
            </a:r>
            <a:r>
              <a:rPr lang="en-US" sz="2400" dirty="0">
                <a:latin typeface="+mn-lt"/>
              </a:rPr>
              <a:t> </a:t>
            </a:r>
            <a:r>
              <a:rPr lang="en-US" sz="2400" dirty="0" err="1">
                <a:latin typeface="+mn-lt"/>
              </a:rPr>
              <a:t>açısından</a:t>
            </a:r>
            <a:r>
              <a:rPr lang="tr-TR" sz="2400" dirty="0">
                <a:latin typeface="+mn-lt"/>
              </a:rPr>
              <a:t> </a:t>
            </a:r>
            <a:r>
              <a:rPr lang="en-US" sz="2400" dirty="0" err="1">
                <a:latin typeface="+mn-lt"/>
              </a:rPr>
              <a:t>günlük</a:t>
            </a:r>
            <a:r>
              <a:rPr lang="en-US" sz="2400" dirty="0">
                <a:latin typeface="+mn-lt"/>
              </a:rPr>
              <a:t> </a:t>
            </a:r>
            <a:r>
              <a:rPr lang="tr-TR" sz="2400" dirty="0">
                <a:latin typeface="+mn-lt"/>
              </a:rPr>
              <a:t>t</a:t>
            </a:r>
            <a:r>
              <a:rPr lang="en-US" sz="2400" dirty="0" err="1">
                <a:latin typeface="+mn-lt"/>
              </a:rPr>
              <a:t>elefon</a:t>
            </a:r>
            <a:r>
              <a:rPr lang="en-US" sz="2400" dirty="0">
                <a:latin typeface="+mn-lt"/>
              </a:rPr>
              <a:t> </a:t>
            </a:r>
            <a:r>
              <a:rPr lang="en-US" sz="2400" dirty="0" err="1">
                <a:latin typeface="+mn-lt"/>
              </a:rPr>
              <a:t>izle</a:t>
            </a:r>
            <a:r>
              <a:rPr lang="tr-TR" sz="2400" dirty="0">
                <a:latin typeface="+mn-lt"/>
              </a:rPr>
              <a:t>m</a:t>
            </a:r>
            <a:r>
              <a:rPr lang="en-US" sz="2400" dirty="0" err="1">
                <a:latin typeface="+mn-lt"/>
              </a:rPr>
              <a:t>i</a:t>
            </a:r>
            <a:r>
              <a:rPr lang="en-US" sz="2400" dirty="0">
                <a:latin typeface="+mn-lt"/>
              </a:rPr>
              <a:t> </a:t>
            </a:r>
            <a:endParaRPr lang="tr-TR" sz="2400" dirty="0">
              <a:latin typeface="+mn-lt"/>
            </a:endParaRPr>
          </a:p>
          <a:p>
            <a:pPr>
              <a:lnSpc>
                <a:spcPct val="120000"/>
              </a:lnSpc>
            </a:pPr>
            <a:r>
              <a:rPr lang="tr-TR" sz="2400" dirty="0">
                <a:latin typeface="+mn-lt"/>
              </a:rPr>
              <a:t>B</a:t>
            </a:r>
            <a:r>
              <a:rPr lang="en-US" sz="2400" dirty="0">
                <a:latin typeface="+mn-lt"/>
              </a:rPr>
              <a:t>u </a:t>
            </a:r>
            <a:r>
              <a:rPr lang="en-US" sz="2400" dirty="0" err="1">
                <a:latin typeface="+mn-lt"/>
              </a:rPr>
              <a:t>kişilerde</a:t>
            </a:r>
            <a:r>
              <a:rPr lang="en-US" sz="2400" dirty="0">
                <a:latin typeface="+mn-lt"/>
              </a:rPr>
              <a:t> </a:t>
            </a:r>
            <a:r>
              <a:rPr lang="en-US" sz="2400" dirty="0" err="1">
                <a:latin typeface="+mn-lt"/>
              </a:rPr>
              <a:t>titreme</a:t>
            </a:r>
            <a:r>
              <a:rPr lang="en-US" sz="2400" dirty="0">
                <a:latin typeface="+mn-lt"/>
              </a:rPr>
              <a:t>, </a:t>
            </a:r>
            <a:r>
              <a:rPr lang="en-US" sz="2400" dirty="0" err="1">
                <a:latin typeface="+mn-lt"/>
              </a:rPr>
              <a:t>vücut</a:t>
            </a:r>
            <a:r>
              <a:rPr lang="en-US" sz="2400" dirty="0">
                <a:latin typeface="+mn-lt"/>
              </a:rPr>
              <a:t> </a:t>
            </a:r>
            <a:r>
              <a:rPr lang="en-US" sz="2400" dirty="0" err="1">
                <a:latin typeface="+mn-lt"/>
              </a:rPr>
              <a:t>ağrıları</a:t>
            </a:r>
            <a:r>
              <a:rPr lang="en-US" sz="2400" dirty="0">
                <a:latin typeface="+mn-lt"/>
              </a:rPr>
              <a:t>, </a:t>
            </a:r>
            <a:r>
              <a:rPr lang="en-US" sz="2400" dirty="0" err="1">
                <a:latin typeface="+mn-lt"/>
              </a:rPr>
              <a:t>boğaz</a:t>
            </a:r>
            <a:r>
              <a:rPr lang="en-US" sz="2400" dirty="0">
                <a:latin typeface="+mn-lt"/>
              </a:rPr>
              <a:t> </a:t>
            </a:r>
            <a:r>
              <a:rPr lang="en-US" sz="2400" dirty="0" err="1">
                <a:latin typeface="+mn-lt"/>
              </a:rPr>
              <a:t>ağrısı</a:t>
            </a:r>
            <a:r>
              <a:rPr lang="en-US" sz="2400" dirty="0">
                <a:latin typeface="+mn-lt"/>
              </a:rPr>
              <a:t>, </a:t>
            </a:r>
            <a:r>
              <a:rPr lang="en-US" sz="2400" dirty="0" err="1">
                <a:latin typeface="+mn-lt"/>
              </a:rPr>
              <a:t>baş</a:t>
            </a:r>
            <a:r>
              <a:rPr lang="en-US" sz="2400" dirty="0">
                <a:latin typeface="+mn-lt"/>
              </a:rPr>
              <a:t> </a:t>
            </a:r>
            <a:r>
              <a:rPr lang="en-US" sz="2400" dirty="0" err="1">
                <a:latin typeface="+mn-lt"/>
              </a:rPr>
              <a:t>ağrısı</a:t>
            </a:r>
            <a:r>
              <a:rPr lang="en-US" sz="2400" dirty="0">
                <a:latin typeface="+mn-lt"/>
              </a:rPr>
              <a:t>, </a:t>
            </a:r>
            <a:r>
              <a:rPr lang="en-US" sz="2400" dirty="0" err="1">
                <a:latin typeface="+mn-lt"/>
              </a:rPr>
              <a:t>ishal</a:t>
            </a:r>
            <a:r>
              <a:rPr lang="en-US" sz="2400" dirty="0">
                <a:latin typeface="+mn-lt"/>
              </a:rPr>
              <a:t>, </a:t>
            </a:r>
            <a:r>
              <a:rPr lang="en-US" sz="2400" dirty="0" err="1">
                <a:latin typeface="+mn-lt"/>
              </a:rPr>
              <a:t>mide</a:t>
            </a:r>
            <a:r>
              <a:rPr lang="en-US" sz="2400" dirty="0">
                <a:latin typeface="+mn-lt"/>
              </a:rPr>
              <a:t> </a:t>
            </a:r>
            <a:r>
              <a:rPr lang="en-US" sz="2400" dirty="0" err="1">
                <a:latin typeface="+mn-lt"/>
              </a:rPr>
              <a:t>bulantısı</a:t>
            </a:r>
            <a:r>
              <a:rPr lang="en-US" sz="2400" dirty="0">
                <a:latin typeface="+mn-lt"/>
              </a:rPr>
              <a:t>/</a:t>
            </a:r>
            <a:r>
              <a:rPr lang="en-US" sz="2400" dirty="0" err="1">
                <a:latin typeface="+mn-lt"/>
              </a:rPr>
              <a:t>kusma</a:t>
            </a:r>
            <a:r>
              <a:rPr lang="en-US" sz="2400" dirty="0">
                <a:latin typeface="+mn-lt"/>
              </a:rPr>
              <a:t> </a:t>
            </a:r>
            <a:r>
              <a:rPr lang="en-US" sz="2400" dirty="0" err="1">
                <a:latin typeface="+mn-lt"/>
              </a:rPr>
              <a:t>ve</a:t>
            </a:r>
            <a:r>
              <a:rPr lang="en-US" sz="2400" dirty="0">
                <a:latin typeface="+mn-lt"/>
              </a:rPr>
              <a:t> </a:t>
            </a:r>
            <a:r>
              <a:rPr lang="en-US" sz="2400" dirty="0" err="1">
                <a:latin typeface="+mn-lt"/>
              </a:rPr>
              <a:t>burun</a:t>
            </a:r>
            <a:r>
              <a:rPr lang="en-US" sz="2400" dirty="0">
                <a:latin typeface="+mn-lt"/>
              </a:rPr>
              <a:t> </a:t>
            </a:r>
            <a:r>
              <a:rPr lang="en-US" sz="2400" dirty="0" err="1">
                <a:latin typeface="+mn-lt"/>
              </a:rPr>
              <a:t>akıntısı</a:t>
            </a:r>
            <a:r>
              <a:rPr lang="en-US" sz="2400" dirty="0">
                <a:latin typeface="+mn-lt"/>
              </a:rPr>
              <a:t> </a:t>
            </a:r>
            <a:r>
              <a:rPr lang="en-US" sz="2400" dirty="0" err="1">
                <a:latin typeface="+mn-lt"/>
              </a:rPr>
              <a:t>gibi</a:t>
            </a:r>
            <a:r>
              <a:rPr lang="en-US" sz="2400" dirty="0">
                <a:latin typeface="+mn-lt"/>
              </a:rPr>
              <a:t> </a:t>
            </a:r>
            <a:r>
              <a:rPr lang="en-US" sz="2400" dirty="0" err="1">
                <a:latin typeface="+mn-lt"/>
              </a:rPr>
              <a:t>diğer</a:t>
            </a:r>
            <a:r>
              <a:rPr lang="en-US" sz="2400" dirty="0">
                <a:latin typeface="+mn-lt"/>
              </a:rPr>
              <a:t> </a:t>
            </a:r>
            <a:r>
              <a:rPr lang="en-US" sz="2400" dirty="0" err="1">
                <a:latin typeface="+mn-lt"/>
              </a:rPr>
              <a:t>semptomlar</a:t>
            </a:r>
            <a:r>
              <a:rPr lang="en-US" sz="2400" dirty="0">
                <a:latin typeface="+mn-lt"/>
              </a:rPr>
              <a:t> da </a:t>
            </a:r>
            <a:r>
              <a:rPr lang="en-US" sz="2400" dirty="0" err="1">
                <a:latin typeface="+mn-lt"/>
              </a:rPr>
              <a:t>dikkate</a:t>
            </a:r>
            <a:r>
              <a:rPr lang="en-US" sz="2400" dirty="0">
                <a:latin typeface="+mn-lt"/>
              </a:rPr>
              <a:t> </a:t>
            </a:r>
            <a:r>
              <a:rPr lang="en-US" sz="2400" dirty="0" err="1">
                <a:latin typeface="+mn-lt"/>
              </a:rPr>
              <a:t>alın</a:t>
            </a:r>
            <a:r>
              <a:rPr lang="tr-TR" sz="2400" dirty="0">
                <a:latin typeface="+mn-lt"/>
              </a:rPr>
              <a:t>malı</a:t>
            </a:r>
            <a:r>
              <a:rPr lang="en-US" sz="2400" dirty="0">
                <a:latin typeface="+mn-lt"/>
              </a:rPr>
              <a:t> </a:t>
            </a:r>
            <a:endParaRPr lang="tr-TR" sz="2400" dirty="0">
              <a:latin typeface="+mn-lt"/>
            </a:endParaRPr>
          </a:p>
          <a:p>
            <a:pPr>
              <a:lnSpc>
                <a:spcPct val="120000"/>
              </a:lnSpc>
            </a:pPr>
            <a:r>
              <a:rPr lang="tr-TR" sz="2400" dirty="0">
                <a:latin typeface="+mn-lt"/>
              </a:rPr>
              <a:t>G</a:t>
            </a:r>
            <a:r>
              <a:rPr lang="en-US" sz="2400" dirty="0" err="1">
                <a:latin typeface="+mn-lt"/>
              </a:rPr>
              <a:t>er</a:t>
            </a:r>
            <a:r>
              <a:rPr lang="tr-TR" sz="2400" dirty="0">
                <a:latin typeface="+mn-lt"/>
              </a:rPr>
              <a:t>e</a:t>
            </a:r>
            <a:r>
              <a:rPr lang="en-US" sz="2400" dirty="0" err="1">
                <a:latin typeface="+mn-lt"/>
              </a:rPr>
              <a:t>kirse</a:t>
            </a:r>
            <a:r>
              <a:rPr lang="en-US" sz="2400" dirty="0">
                <a:latin typeface="+mn-lt"/>
              </a:rPr>
              <a:t> </a:t>
            </a:r>
            <a:r>
              <a:rPr lang="en-US" sz="2400" dirty="0" err="1">
                <a:latin typeface="+mn-lt"/>
              </a:rPr>
              <a:t>ev</a:t>
            </a:r>
            <a:r>
              <a:rPr lang="en-US" sz="2400" dirty="0">
                <a:latin typeface="+mn-lt"/>
              </a:rPr>
              <a:t> </a:t>
            </a:r>
            <a:r>
              <a:rPr lang="en-US" sz="2400" dirty="0" err="1">
                <a:latin typeface="+mn-lt"/>
              </a:rPr>
              <a:t>ziyaret</a:t>
            </a:r>
            <a:r>
              <a:rPr lang="tr-TR" sz="2400" dirty="0">
                <a:latin typeface="+mn-lt"/>
              </a:rPr>
              <a:t>i yapılmalıdır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Takibi </a:t>
            </a:r>
          </a:p>
        </p:txBody>
      </p:sp>
    </p:spTree>
    <p:extLst>
      <p:ext uri="{BB962C8B-B14F-4D97-AF65-F5344CB8AC3E}">
        <p14:creationId xmlns:p14="http://schemas.microsoft.com/office/powerpoint/2010/main" val="1159164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971550" y="1383029"/>
            <a:ext cx="10435590" cy="5206185"/>
          </a:xfrm>
        </p:spPr>
        <p:txBody>
          <a:bodyPr>
            <a:normAutofit/>
          </a:bodyPr>
          <a:lstStyle/>
          <a:p>
            <a:pPr>
              <a:lnSpc>
                <a:spcPct val="120000"/>
              </a:lnSpc>
            </a:pPr>
            <a:r>
              <a:rPr lang="en-US" sz="2400" dirty="0" err="1">
                <a:latin typeface="+mn-lt"/>
              </a:rPr>
              <a:t>Temaslıların</a:t>
            </a:r>
            <a:r>
              <a:rPr lang="en-US" sz="2400" dirty="0">
                <a:latin typeface="+mn-lt"/>
              </a:rPr>
              <a:t> </a:t>
            </a:r>
            <a:r>
              <a:rPr lang="en-US" sz="2400" dirty="0" err="1">
                <a:latin typeface="+mn-lt"/>
              </a:rPr>
              <a:t>başka</a:t>
            </a:r>
            <a:r>
              <a:rPr lang="en-US" sz="2400" dirty="0">
                <a:latin typeface="+mn-lt"/>
              </a:rPr>
              <a:t> </a:t>
            </a:r>
            <a:r>
              <a:rPr lang="en-US" sz="2400" dirty="0" err="1">
                <a:latin typeface="+mn-lt"/>
              </a:rPr>
              <a:t>bir</a:t>
            </a:r>
            <a:r>
              <a:rPr lang="en-US" sz="2400" dirty="0">
                <a:latin typeface="+mn-lt"/>
              </a:rPr>
              <a:t> </a:t>
            </a:r>
            <a:r>
              <a:rPr lang="en-US" sz="2400" dirty="0" err="1">
                <a:latin typeface="+mn-lt"/>
              </a:rPr>
              <a:t>nedenle</a:t>
            </a:r>
            <a:r>
              <a:rPr lang="en-US" sz="2400" dirty="0">
                <a:latin typeface="+mn-lt"/>
              </a:rPr>
              <a:t> </a:t>
            </a:r>
            <a:r>
              <a:rPr lang="en-US" sz="2400" dirty="0" err="1">
                <a:latin typeface="+mn-lt"/>
              </a:rPr>
              <a:t>hastaneye</a:t>
            </a:r>
            <a:r>
              <a:rPr lang="en-US" sz="2400" dirty="0">
                <a:latin typeface="+mn-lt"/>
              </a:rPr>
              <a:t> </a:t>
            </a:r>
            <a:r>
              <a:rPr lang="en-US" sz="2400" dirty="0" err="1">
                <a:latin typeface="+mn-lt"/>
              </a:rPr>
              <a:t>yatışı</a:t>
            </a:r>
            <a:r>
              <a:rPr lang="en-US" sz="2400" dirty="0">
                <a:latin typeface="+mn-lt"/>
              </a:rPr>
              <a:t> </a:t>
            </a:r>
            <a:r>
              <a:rPr lang="en-US" sz="2400" dirty="0" err="1">
                <a:latin typeface="+mn-lt"/>
              </a:rPr>
              <a:t>gerekmiyorsa</a:t>
            </a:r>
            <a:r>
              <a:rPr lang="en-US" sz="2400" dirty="0">
                <a:latin typeface="+mn-lt"/>
              </a:rPr>
              <a:t> 14 </a:t>
            </a:r>
            <a:r>
              <a:rPr lang="en-US" sz="2400" dirty="0" err="1">
                <a:latin typeface="+mn-lt"/>
              </a:rPr>
              <a:t>gün</a:t>
            </a:r>
            <a:r>
              <a:rPr lang="en-US" sz="2400" dirty="0">
                <a:latin typeface="+mn-lt"/>
              </a:rPr>
              <a:t> </a:t>
            </a:r>
            <a:r>
              <a:rPr lang="en-US" sz="2400" dirty="0" err="1">
                <a:latin typeface="+mn-lt"/>
              </a:rPr>
              <a:t>boyunca</a:t>
            </a:r>
            <a:r>
              <a:rPr lang="en-US" sz="2400" dirty="0">
                <a:latin typeface="+mn-lt"/>
              </a:rPr>
              <a:t> </a:t>
            </a:r>
            <a:r>
              <a:rPr lang="en-US" sz="2400" dirty="0" err="1">
                <a:latin typeface="+mn-lt"/>
              </a:rPr>
              <a:t>mümkün</a:t>
            </a:r>
            <a:r>
              <a:rPr lang="en-US" sz="2400" dirty="0">
                <a:latin typeface="+mn-lt"/>
              </a:rPr>
              <a:t> </a:t>
            </a:r>
            <a:r>
              <a:rPr lang="en-US" sz="2400" dirty="0" err="1">
                <a:latin typeface="+mn-lt"/>
              </a:rPr>
              <a:t>olduğu</a:t>
            </a:r>
            <a:r>
              <a:rPr lang="en-US" sz="2400" dirty="0">
                <a:latin typeface="+mn-lt"/>
              </a:rPr>
              <a:t> </a:t>
            </a:r>
            <a:r>
              <a:rPr lang="en-US" sz="2400" dirty="0" err="1">
                <a:latin typeface="+mn-lt"/>
              </a:rPr>
              <a:t>kadar</a:t>
            </a:r>
            <a:r>
              <a:rPr lang="en-US" sz="2400" dirty="0">
                <a:latin typeface="+mn-lt"/>
              </a:rPr>
              <a:t> </a:t>
            </a:r>
            <a:r>
              <a:rPr lang="en-US" sz="2400" dirty="0" err="1">
                <a:latin typeface="+mn-lt"/>
              </a:rPr>
              <a:t>evde</a:t>
            </a:r>
            <a:r>
              <a:rPr lang="en-US" sz="2400" dirty="0">
                <a:latin typeface="+mn-lt"/>
              </a:rPr>
              <a:t> </a:t>
            </a:r>
            <a:r>
              <a:rPr lang="en-US" sz="2400" dirty="0" err="1">
                <a:latin typeface="+mn-lt"/>
              </a:rPr>
              <a:t>kalması</a:t>
            </a:r>
            <a:r>
              <a:rPr lang="en-US" sz="2400" dirty="0">
                <a:latin typeface="+mn-lt"/>
              </a:rPr>
              <a:t> </a:t>
            </a:r>
            <a:r>
              <a:rPr lang="en-US" sz="2400" dirty="0" err="1">
                <a:latin typeface="+mn-lt"/>
              </a:rPr>
              <a:t>ve</a:t>
            </a:r>
            <a:r>
              <a:rPr lang="en-US" sz="2400" dirty="0">
                <a:latin typeface="+mn-lt"/>
              </a:rPr>
              <a:t> </a:t>
            </a:r>
            <a:r>
              <a:rPr lang="en-US" sz="2400" dirty="0" err="1">
                <a:latin typeface="+mn-lt"/>
              </a:rPr>
              <a:t>toplu</a:t>
            </a:r>
            <a:r>
              <a:rPr lang="en-US" sz="2400" dirty="0">
                <a:latin typeface="+mn-lt"/>
              </a:rPr>
              <a:t> </a:t>
            </a:r>
            <a:r>
              <a:rPr lang="en-US" sz="2400" dirty="0" err="1">
                <a:latin typeface="+mn-lt"/>
              </a:rPr>
              <a:t>alanlardan</a:t>
            </a:r>
            <a:r>
              <a:rPr lang="en-US" sz="2400" dirty="0">
                <a:latin typeface="+mn-lt"/>
              </a:rPr>
              <a:t> </a:t>
            </a:r>
            <a:r>
              <a:rPr lang="en-US" sz="2400" dirty="0" err="1">
                <a:latin typeface="+mn-lt"/>
              </a:rPr>
              <a:t>uzak</a:t>
            </a:r>
            <a:r>
              <a:rPr lang="en-US" sz="2400" dirty="0">
                <a:latin typeface="+mn-lt"/>
              </a:rPr>
              <a:t> </a:t>
            </a:r>
            <a:r>
              <a:rPr lang="en-US" sz="2400" dirty="0" err="1">
                <a:latin typeface="+mn-lt"/>
              </a:rPr>
              <a:t>durması</a:t>
            </a:r>
            <a:r>
              <a:rPr lang="en-US" sz="2400" dirty="0">
                <a:latin typeface="+mn-lt"/>
              </a:rPr>
              <a:t> </a:t>
            </a:r>
            <a:r>
              <a:rPr lang="en-US" sz="2400" dirty="0" err="1">
                <a:latin typeface="+mn-lt"/>
              </a:rPr>
              <a:t>istenir</a:t>
            </a:r>
            <a:endParaRPr lang="en-US" sz="2400" dirty="0">
              <a:latin typeface="+mn-lt"/>
            </a:endParaRPr>
          </a:p>
          <a:p>
            <a:pPr>
              <a:lnSpc>
                <a:spcPct val="120000"/>
              </a:lnSpc>
            </a:pPr>
            <a:r>
              <a:rPr lang="en-US" sz="2400" dirty="0" err="1">
                <a:latin typeface="+mn-lt"/>
              </a:rPr>
              <a:t>Evin</a:t>
            </a:r>
            <a:r>
              <a:rPr lang="en-US" sz="2400" dirty="0">
                <a:latin typeface="+mn-lt"/>
              </a:rPr>
              <a:t> </a:t>
            </a:r>
            <a:r>
              <a:rPr lang="en-US" sz="2400" dirty="0" err="1">
                <a:latin typeface="+mn-lt"/>
              </a:rPr>
              <a:t>dışına</a:t>
            </a:r>
            <a:r>
              <a:rPr lang="en-US" sz="2400" dirty="0">
                <a:latin typeface="+mn-lt"/>
              </a:rPr>
              <a:t> </a:t>
            </a:r>
            <a:r>
              <a:rPr lang="en-US" sz="2400" dirty="0" err="1">
                <a:latin typeface="+mn-lt"/>
              </a:rPr>
              <a:t>çıkma</a:t>
            </a:r>
            <a:r>
              <a:rPr lang="en-US" sz="2400" dirty="0">
                <a:latin typeface="+mn-lt"/>
              </a:rPr>
              <a:t> </a:t>
            </a:r>
            <a:r>
              <a:rPr lang="en-US" sz="2400" dirty="0" err="1">
                <a:latin typeface="+mn-lt"/>
              </a:rPr>
              <a:t>zorunluluğu</a:t>
            </a:r>
            <a:r>
              <a:rPr lang="en-US" sz="2400" dirty="0">
                <a:latin typeface="+mn-lt"/>
              </a:rPr>
              <a:t> </a:t>
            </a:r>
            <a:r>
              <a:rPr lang="en-US" sz="2400" dirty="0" err="1">
                <a:latin typeface="+mn-lt"/>
              </a:rPr>
              <a:t>olduğu</a:t>
            </a:r>
            <a:r>
              <a:rPr lang="en-US" sz="2400" dirty="0">
                <a:latin typeface="+mn-lt"/>
              </a:rPr>
              <a:t> </a:t>
            </a:r>
            <a:r>
              <a:rPr lang="en-US" sz="2400" dirty="0" err="1">
                <a:latin typeface="+mn-lt"/>
              </a:rPr>
              <a:t>durumlarda</a:t>
            </a:r>
            <a:r>
              <a:rPr lang="en-US" sz="2400" dirty="0">
                <a:latin typeface="+mn-lt"/>
              </a:rPr>
              <a:t>, </a:t>
            </a:r>
            <a:r>
              <a:rPr lang="tr-TR" sz="2400" dirty="0">
                <a:latin typeface="+mn-lt"/>
              </a:rPr>
              <a:t>b</a:t>
            </a:r>
            <a:r>
              <a:rPr lang="en-US" sz="2400" dirty="0" err="1">
                <a:latin typeface="+mn-lt"/>
              </a:rPr>
              <a:t>aşka</a:t>
            </a:r>
            <a:r>
              <a:rPr lang="en-US" sz="2400" dirty="0">
                <a:latin typeface="+mn-lt"/>
              </a:rPr>
              <a:t> </a:t>
            </a:r>
            <a:r>
              <a:rPr lang="en-US" sz="2400" dirty="0" err="1">
                <a:latin typeface="+mn-lt"/>
              </a:rPr>
              <a:t>kişi</a:t>
            </a:r>
            <a:r>
              <a:rPr lang="en-US" sz="2400" dirty="0">
                <a:latin typeface="+mn-lt"/>
              </a:rPr>
              <a:t>/</a:t>
            </a:r>
            <a:r>
              <a:rPr lang="en-US" sz="2400" dirty="0" err="1">
                <a:latin typeface="+mn-lt"/>
              </a:rPr>
              <a:t>kişiler</a:t>
            </a:r>
            <a:r>
              <a:rPr lang="en-US" sz="2400" dirty="0">
                <a:latin typeface="+mn-lt"/>
              </a:rPr>
              <a:t> </a:t>
            </a:r>
            <a:r>
              <a:rPr lang="en-US" sz="2400" dirty="0" err="1">
                <a:latin typeface="+mn-lt"/>
              </a:rPr>
              <a:t>ile</a:t>
            </a:r>
            <a:r>
              <a:rPr lang="en-US" sz="2400" dirty="0">
                <a:latin typeface="+mn-lt"/>
              </a:rPr>
              <a:t> </a:t>
            </a:r>
            <a:r>
              <a:rPr lang="en-US" sz="2400" dirty="0" err="1">
                <a:latin typeface="+mn-lt"/>
              </a:rPr>
              <a:t>aynı</a:t>
            </a:r>
            <a:r>
              <a:rPr lang="en-US" sz="2400" dirty="0">
                <a:latin typeface="+mn-lt"/>
              </a:rPr>
              <a:t> </a:t>
            </a:r>
            <a:r>
              <a:rPr lang="en-US" sz="2400" dirty="0" err="1">
                <a:latin typeface="+mn-lt"/>
              </a:rPr>
              <a:t>ortamı</a:t>
            </a:r>
            <a:r>
              <a:rPr lang="en-US" sz="2400" dirty="0">
                <a:latin typeface="+mn-lt"/>
              </a:rPr>
              <a:t> </a:t>
            </a:r>
            <a:r>
              <a:rPr lang="en-US" sz="2400" dirty="0" err="1">
                <a:latin typeface="+mn-lt"/>
              </a:rPr>
              <a:t>paylaştığı</a:t>
            </a:r>
            <a:r>
              <a:rPr lang="en-US" sz="2400" dirty="0">
                <a:latin typeface="+mn-lt"/>
              </a:rPr>
              <a:t> (</a:t>
            </a:r>
            <a:r>
              <a:rPr lang="en-US" sz="2400" dirty="0" err="1">
                <a:latin typeface="+mn-lt"/>
              </a:rPr>
              <a:t>ev</a:t>
            </a:r>
            <a:r>
              <a:rPr lang="en-US" sz="2400" dirty="0">
                <a:latin typeface="+mn-lt"/>
              </a:rPr>
              <a:t>, </a:t>
            </a:r>
            <a:r>
              <a:rPr lang="en-US" sz="2400" dirty="0" err="1">
                <a:latin typeface="+mn-lt"/>
              </a:rPr>
              <a:t>sokak</a:t>
            </a:r>
            <a:r>
              <a:rPr lang="en-US" sz="2400" dirty="0">
                <a:latin typeface="+mn-lt"/>
              </a:rPr>
              <a:t>, </a:t>
            </a:r>
            <a:r>
              <a:rPr lang="en-US" sz="2400" dirty="0" err="1">
                <a:latin typeface="+mn-lt"/>
              </a:rPr>
              <a:t>hastane</a:t>
            </a:r>
            <a:r>
              <a:rPr lang="en-US" sz="2400" dirty="0">
                <a:latin typeface="+mn-lt"/>
              </a:rPr>
              <a:t> vb.) zaman </a:t>
            </a:r>
            <a:r>
              <a:rPr lang="en-US" sz="2400" dirty="0" err="1">
                <a:latin typeface="+mn-lt"/>
              </a:rPr>
              <a:t>tıbbi</a:t>
            </a:r>
            <a:r>
              <a:rPr lang="en-US" sz="2400" dirty="0">
                <a:latin typeface="+mn-lt"/>
              </a:rPr>
              <a:t> </a:t>
            </a:r>
            <a:r>
              <a:rPr lang="en-US" sz="2400" dirty="0" err="1">
                <a:latin typeface="+mn-lt"/>
              </a:rPr>
              <a:t>maske</a:t>
            </a:r>
            <a:r>
              <a:rPr lang="en-US" sz="2400" dirty="0">
                <a:latin typeface="+mn-lt"/>
              </a:rPr>
              <a:t> </a:t>
            </a:r>
            <a:r>
              <a:rPr lang="en-US" sz="2400" dirty="0" err="1">
                <a:latin typeface="+mn-lt"/>
              </a:rPr>
              <a:t>takmalı</a:t>
            </a:r>
            <a:endParaRPr lang="en-US" sz="2400" dirty="0">
              <a:latin typeface="+mn-lt"/>
            </a:endParaRPr>
          </a:p>
          <a:p>
            <a:pPr>
              <a:lnSpc>
                <a:spcPct val="120000"/>
              </a:lnSpc>
            </a:pPr>
            <a:r>
              <a:rPr lang="en-US" sz="2400" dirty="0" err="1">
                <a:latin typeface="+mn-lt"/>
              </a:rPr>
              <a:t>Ateş</a:t>
            </a:r>
            <a:r>
              <a:rPr lang="en-US" sz="2400" dirty="0">
                <a:latin typeface="+mn-lt"/>
              </a:rPr>
              <a:t> </a:t>
            </a:r>
            <a:r>
              <a:rPr lang="en-US" sz="2400" dirty="0" err="1">
                <a:latin typeface="+mn-lt"/>
              </a:rPr>
              <a:t>veya</a:t>
            </a:r>
            <a:r>
              <a:rPr lang="en-US" sz="2400" dirty="0">
                <a:latin typeface="+mn-lt"/>
              </a:rPr>
              <a:t> </a:t>
            </a:r>
            <a:r>
              <a:rPr lang="en-US" sz="2400" dirty="0" err="1">
                <a:latin typeface="+mn-lt"/>
              </a:rPr>
              <a:t>solunum</a:t>
            </a:r>
            <a:r>
              <a:rPr lang="en-US" sz="2400" dirty="0">
                <a:latin typeface="+mn-lt"/>
              </a:rPr>
              <a:t> </a:t>
            </a:r>
            <a:r>
              <a:rPr lang="en-US" sz="2400" dirty="0" err="1">
                <a:latin typeface="+mn-lt"/>
              </a:rPr>
              <a:t>semptomları</a:t>
            </a:r>
            <a:r>
              <a:rPr lang="en-US" sz="2400" dirty="0">
                <a:latin typeface="+mn-lt"/>
              </a:rPr>
              <a:t> </a:t>
            </a:r>
            <a:r>
              <a:rPr lang="en-US" sz="2400" dirty="0" err="1">
                <a:latin typeface="+mn-lt"/>
              </a:rPr>
              <a:t>gelişmesi</a:t>
            </a:r>
            <a:r>
              <a:rPr lang="en-US" sz="2400" dirty="0">
                <a:latin typeface="+mn-lt"/>
              </a:rPr>
              <a:t> </a:t>
            </a:r>
            <a:r>
              <a:rPr lang="en-US" sz="2400" dirty="0" err="1">
                <a:latin typeface="+mn-lt"/>
              </a:rPr>
              <a:t>durumunda</a:t>
            </a:r>
            <a:r>
              <a:rPr lang="en-US" sz="2400" dirty="0">
                <a:latin typeface="+mn-lt"/>
              </a:rPr>
              <a:t> </a:t>
            </a:r>
            <a:r>
              <a:rPr lang="en-US" sz="2400" dirty="0" err="1">
                <a:latin typeface="+mn-lt"/>
              </a:rPr>
              <a:t>Olası</a:t>
            </a:r>
            <a:r>
              <a:rPr lang="en-US" sz="2400" dirty="0">
                <a:latin typeface="+mn-lt"/>
              </a:rPr>
              <a:t> </a:t>
            </a:r>
            <a:r>
              <a:rPr lang="en-US" sz="2400" dirty="0" err="1">
                <a:latin typeface="+mn-lt"/>
              </a:rPr>
              <a:t>Vaka</a:t>
            </a:r>
            <a:r>
              <a:rPr lang="en-US" sz="2400" dirty="0">
                <a:latin typeface="+mn-lt"/>
              </a:rPr>
              <a:t> </a:t>
            </a:r>
            <a:r>
              <a:rPr lang="en-US" sz="2400" dirty="0" err="1">
                <a:latin typeface="+mn-lt"/>
              </a:rPr>
              <a:t>Algoritmasına</a:t>
            </a:r>
            <a:r>
              <a:rPr lang="en-US" sz="2400" dirty="0">
                <a:latin typeface="+mn-lt"/>
              </a:rPr>
              <a:t> </a:t>
            </a:r>
            <a:r>
              <a:rPr lang="en-US" sz="2400" dirty="0" err="1">
                <a:latin typeface="+mn-lt"/>
              </a:rPr>
              <a:t>uygun</a:t>
            </a:r>
            <a:r>
              <a:rPr lang="en-US" sz="2400" dirty="0">
                <a:latin typeface="+mn-lt"/>
              </a:rPr>
              <a:t> </a:t>
            </a:r>
            <a:r>
              <a:rPr lang="en-US" sz="2400" dirty="0" err="1">
                <a:latin typeface="+mn-lt"/>
              </a:rPr>
              <a:t>olarak</a:t>
            </a:r>
            <a:r>
              <a:rPr lang="en-US" sz="2400" dirty="0">
                <a:latin typeface="+mn-lt"/>
              </a:rPr>
              <a:t> </a:t>
            </a:r>
            <a:r>
              <a:rPr lang="en-US" sz="2400" dirty="0" err="1">
                <a:latin typeface="+mn-lt"/>
              </a:rPr>
              <a:t>hareket</a:t>
            </a:r>
            <a:r>
              <a:rPr lang="en-US" sz="2400" dirty="0">
                <a:latin typeface="+mn-lt"/>
              </a:rPr>
              <a:t> </a:t>
            </a:r>
            <a:r>
              <a:rPr lang="en-US" sz="2400" dirty="0" err="1">
                <a:latin typeface="+mn-lt"/>
              </a:rPr>
              <a:t>edilir</a:t>
            </a:r>
            <a:r>
              <a:rPr lang="en-US" sz="2400" dirty="0">
                <a:latin typeface="+mn-lt"/>
              </a:rPr>
              <a:t> </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Takibi </a:t>
            </a:r>
          </a:p>
        </p:txBody>
      </p:sp>
    </p:spTree>
    <p:extLst>
      <p:ext uri="{BB962C8B-B14F-4D97-AF65-F5344CB8AC3E}">
        <p14:creationId xmlns:p14="http://schemas.microsoft.com/office/powerpoint/2010/main" val="3083130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68730" y="1543050"/>
            <a:ext cx="9955530" cy="4960620"/>
          </a:xfrm>
        </p:spPr>
        <p:txBody>
          <a:bodyPr>
            <a:normAutofit/>
          </a:bodyPr>
          <a:lstStyle/>
          <a:p>
            <a:pPr>
              <a:lnSpc>
                <a:spcPct val="100000"/>
              </a:lnSpc>
              <a:spcBef>
                <a:spcPts val="1200"/>
              </a:spcBef>
            </a:pPr>
            <a:r>
              <a:rPr lang="en-US" sz="2400" dirty="0" err="1">
                <a:latin typeface="+mn-lt"/>
              </a:rPr>
              <a:t>Temaslı</a:t>
            </a:r>
            <a:r>
              <a:rPr lang="en-US" sz="2400" dirty="0">
                <a:latin typeface="+mn-lt"/>
              </a:rPr>
              <a:t> </a:t>
            </a:r>
            <a:r>
              <a:rPr lang="en-US" sz="2400" dirty="0" err="1">
                <a:latin typeface="+mn-lt"/>
              </a:rPr>
              <a:t>izlem</a:t>
            </a:r>
            <a:r>
              <a:rPr lang="en-US" sz="2400" dirty="0">
                <a:latin typeface="+mn-lt"/>
              </a:rPr>
              <a:t> </a:t>
            </a:r>
            <a:r>
              <a:rPr lang="en-US" sz="2400" dirty="0" err="1">
                <a:latin typeface="+mn-lt"/>
              </a:rPr>
              <a:t>süresini</a:t>
            </a:r>
            <a:r>
              <a:rPr lang="en-US" sz="2400" dirty="0">
                <a:latin typeface="+mn-lt"/>
              </a:rPr>
              <a:t> </a:t>
            </a:r>
            <a:r>
              <a:rPr lang="en-US" sz="2400" dirty="0" err="1">
                <a:latin typeface="+mn-lt"/>
              </a:rPr>
              <a:t>mümkünse</a:t>
            </a:r>
            <a:r>
              <a:rPr lang="en-US" sz="2400" dirty="0">
                <a:latin typeface="+mn-lt"/>
              </a:rPr>
              <a:t> </a:t>
            </a:r>
            <a:r>
              <a:rPr lang="en-US" sz="2400" dirty="0" err="1">
                <a:latin typeface="+mn-lt"/>
              </a:rPr>
              <a:t>evde</a:t>
            </a:r>
            <a:r>
              <a:rPr lang="en-US" sz="2400" dirty="0">
                <a:latin typeface="+mn-lt"/>
              </a:rPr>
              <a:t> </a:t>
            </a:r>
            <a:r>
              <a:rPr lang="en-US" sz="2400" dirty="0" err="1">
                <a:latin typeface="+mn-lt"/>
              </a:rPr>
              <a:t>geçirmesi</a:t>
            </a:r>
            <a:r>
              <a:rPr lang="en-US" sz="2400" dirty="0">
                <a:latin typeface="+mn-lt"/>
              </a:rPr>
              <a:t>  </a:t>
            </a:r>
            <a:r>
              <a:rPr lang="en-US" sz="2400" dirty="0" err="1">
                <a:latin typeface="+mn-lt"/>
              </a:rPr>
              <a:t>ve</a:t>
            </a:r>
            <a:r>
              <a:rPr lang="en-US" sz="2400" dirty="0">
                <a:latin typeface="+mn-lt"/>
              </a:rPr>
              <a:t> eve </a:t>
            </a:r>
            <a:r>
              <a:rPr lang="en-US" sz="2400" dirty="0" err="1">
                <a:latin typeface="+mn-lt"/>
              </a:rPr>
              <a:t>ziyaretçi</a:t>
            </a:r>
            <a:r>
              <a:rPr lang="en-US" sz="2400" dirty="0">
                <a:latin typeface="+mn-lt"/>
              </a:rPr>
              <a:t> </a:t>
            </a:r>
            <a:r>
              <a:rPr lang="en-US" sz="2400" dirty="0" err="1">
                <a:latin typeface="+mn-lt"/>
              </a:rPr>
              <a:t>kabul</a:t>
            </a:r>
            <a:r>
              <a:rPr lang="en-US" sz="2400" dirty="0">
                <a:latin typeface="+mn-lt"/>
              </a:rPr>
              <a:t> </a:t>
            </a:r>
            <a:r>
              <a:rPr lang="en-US" sz="2400" dirty="0" err="1">
                <a:latin typeface="+mn-lt"/>
              </a:rPr>
              <a:t>edilmemesi</a:t>
            </a:r>
            <a:r>
              <a:rPr lang="en-US" sz="2400" dirty="0">
                <a:latin typeface="+mn-lt"/>
              </a:rPr>
              <a:t> </a:t>
            </a:r>
            <a:r>
              <a:rPr lang="en-US" sz="2400" dirty="0" err="1">
                <a:latin typeface="+mn-lt"/>
              </a:rPr>
              <a:t>uygundur</a:t>
            </a:r>
            <a:endParaRPr lang="en-US" sz="2400" dirty="0">
              <a:latin typeface="+mn-lt"/>
            </a:endParaRPr>
          </a:p>
          <a:p>
            <a:pPr>
              <a:lnSpc>
                <a:spcPct val="100000"/>
              </a:lnSpc>
              <a:spcBef>
                <a:spcPts val="1200"/>
              </a:spcBef>
            </a:pPr>
            <a:endParaRPr lang="tr-TR" sz="2400" dirty="0">
              <a:latin typeface="+mn-lt"/>
            </a:endParaRPr>
          </a:p>
          <a:p>
            <a:pPr>
              <a:lnSpc>
                <a:spcPct val="100000"/>
              </a:lnSpc>
              <a:spcBef>
                <a:spcPts val="1200"/>
              </a:spcBef>
            </a:pPr>
            <a:r>
              <a:rPr lang="en-US" sz="2400" dirty="0" err="1">
                <a:latin typeface="+mn-lt"/>
              </a:rPr>
              <a:t>Ev</a:t>
            </a:r>
            <a:r>
              <a:rPr lang="en-US" sz="2400" dirty="0">
                <a:latin typeface="+mn-lt"/>
              </a:rPr>
              <a:t> </a:t>
            </a:r>
            <a:r>
              <a:rPr lang="en-US" sz="2400" dirty="0" err="1">
                <a:latin typeface="+mn-lt"/>
              </a:rPr>
              <a:t>halkına</a:t>
            </a:r>
            <a:r>
              <a:rPr lang="en-US" sz="2400" dirty="0">
                <a:latin typeface="+mn-lt"/>
              </a:rPr>
              <a:t> </a:t>
            </a:r>
            <a:r>
              <a:rPr lang="en-US" sz="2400" dirty="0" err="1">
                <a:latin typeface="+mn-lt"/>
              </a:rPr>
              <a:t>bulaş</a:t>
            </a:r>
            <a:r>
              <a:rPr lang="en-US" sz="2400" dirty="0">
                <a:latin typeface="+mn-lt"/>
              </a:rPr>
              <a:t> </a:t>
            </a:r>
            <a:r>
              <a:rPr lang="en-US" sz="2400" dirty="0" err="1">
                <a:latin typeface="+mn-lt"/>
              </a:rPr>
              <a:t>riskini</a:t>
            </a:r>
            <a:r>
              <a:rPr lang="en-US" sz="2400" dirty="0">
                <a:latin typeface="+mn-lt"/>
              </a:rPr>
              <a:t> </a:t>
            </a:r>
            <a:r>
              <a:rPr lang="en-US" sz="2400" dirty="0" err="1">
                <a:latin typeface="+mn-lt"/>
              </a:rPr>
              <a:t>önlemek</a:t>
            </a:r>
            <a:r>
              <a:rPr lang="en-US" sz="2400" dirty="0">
                <a:latin typeface="+mn-lt"/>
              </a:rPr>
              <a:t> </a:t>
            </a:r>
            <a:r>
              <a:rPr lang="en-US" sz="2400" dirty="0" err="1">
                <a:latin typeface="+mn-lt"/>
              </a:rPr>
              <a:t>için</a:t>
            </a:r>
            <a:r>
              <a:rPr lang="en-US" sz="2400" dirty="0">
                <a:latin typeface="+mn-lt"/>
              </a:rPr>
              <a:t> </a:t>
            </a:r>
            <a:r>
              <a:rPr lang="en-US" sz="2400" dirty="0" err="1">
                <a:latin typeface="+mn-lt"/>
              </a:rPr>
              <a:t>evde</a:t>
            </a:r>
            <a:r>
              <a:rPr lang="en-US" sz="2400" dirty="0">
                <a:latin typeface="+mn-lt"/>
              </a:rPr>
              <a:t> </a:t>
            </a:r>
            <a:r>
              <a:rPr lang="en-US" sz="2400" dirty="0" err="1">
                <a:latin typeface="+mn-lt"/>
              </a:rPr>
              <a:t>takipli</a:t>
            </a:r>
            <a:r>
              <a:rPr lang="en-US" sz="2400" dirty="0">
                <a:latin typeface="+mn-lt"/>
              </a:rPr>
              <a:t> </a:t>
            </a:r>
            <a:r>
              <a:rPr lang="en-US" sz="2400" dirty="0" err="1">
                <a:latin typeface="+mn-lt"/>
              </a:rPr>
              <a:t>hastalar</a:t>
            </a:r>
            <a:r>
              <a:rPr lang="en-US" sz="2400" dirty="0">
                <a:latin typeface="+mn-lt"/>
              </a:rPr>
              <a:t> </a:t>
            </a:r>
            <a:r>
              <a:rPr lang="en-US" sz="2400" dirty="0" err="1">
                <a:latin typeface="+mn-lt"/>
              </a:rPr>
              <a:t>mümkünse</a:t>
            </a:r>
            <a:r>
              <a:rPr lang="en-US" sz="2400" dirty="0">
                <a:latin typeface="+mn-lt"/>
              </a:rPr>
              <a:t> </a:t>
            </a:r>
            <a:r>
              <a:rPr lang="en-US" sz="2400" dirty="0" err="1">
                <a:latin typeface="+mn-lt"/>
              </a:rPr>
              <a:t>evindeki</a:t>
            </a:r>
            <a:r>
              <a:rPr lang="en-US" sz="2400" dirty="0">
                <a:latin typeface="+mn-lt"/>
              </a:rPr>
              <a:t> </a:t>
            </a:r>
            <a:r>
              <a:rPr lang="en-US" sz="2400" dirty="0" err="1">
                <a:latin typeface="+mn-lt"/>
              </a:rPr>
              <a:t>diğer</a:t>
            </a:r>
            <a:r>
              <a:rPr lang="en-US" sz="2400" dirty="0">
                <a:latin typeface="+mn-lt"/>
              </a:rPr>
              <a:t> </a:t>
            </a:r>
            <a:r>
              <a:rPr lang="en-US" sz="2400" dirty="0" err="1">
                <a:latin typeface="+mn-lt"/>
              </a:rPr>
              <a:t>kişilerden</a:t>
            </a:r>
            <a:r>
              <a:rPr lang="en-US" sz="2400" dirty="0">
                <a:latin typeface="+mn-lt"/>
              </a:rPr>
              <a:t> </a:t>
            </a:r>
            <a:r>
              <a:rPr lang="en-US" sz="2400" dirty="0" err="1">
                <a:latin typeface="+mn-lt"/>
              </a:rPr>
              <a:t>farklı</a:t>
            </a:r>
            <a:r>
              <a:rPr lang="en-US" sz="2400" dirty="0">
                <a:latin typeface="+mn-lt"/>
              </a:rPr>
              <a:t> </a:t>
            </a:r>
            <a:r>
              <a:rPr lang="en-US" sz="2400" dirty="0" err="1">
                <a:latin typeface="+mn-lt"/>
              </a:rPr>
              <a:t>bir</a:t>
            </a:r>
            <a:r>
              <a:rPr lang="en-US" sz="2400" dirty="0">
                <a:latin typeface="+mn-lt"/>
              </a:rPr>
              <a:t> </a:t>
            </a:r>
            <a:r>
              <a:rPr lang="en-US" sz="2400" dirty="0" err="1">
                <a:latin typeface="+mn-lt"/>
              </a:rPr>
              <a:t>odada</a:t>
            </a:r>
            <a:r>
              <a:rPr lang="en-US" sz="2400" dirty="0">
                <a:latin typeface="+mn-lt"/>
              </a:rPr>
              <a:t>, </a:t>
            </a:r>
            <a:r>
              <a:rPr lang="en-US" sz="2400" dirty="0" err="1">
                <a:latin typeface="+mn-lt"/>
              </a:rPr>
              <a:t>mümkün</a:t>
            </a:r>
            <a:r>
              <a:rPr lang="en-US" sz="2400" dirty="0">
                <a:latin typeface="+mn-lt"/>
              </a:rPr>
              <a:t> </a:t>
            </a:r>
            <a:r>
              <a:rPr lang="en-US" sz="2400" dirty="0" err="1">
                <a:latin typeface="+mn-lt"/>
              </a:rPr>
              <a:t>değil</a:t>
            </a:r>
            <a:r>
              <a:rPr lang="en-US" sz="2400" dirty="0">
                <a:latin typeface="+mn-lt"/>
              </a:rPr>
              <a:t> </a:t>
            </a:r>
            <a:r>
              <a:rPr lang="en-US" sz="2400" dirty="0" err="1">
                <a:latin typeface="+mn-lt"/>
              </a:rPr>
              <a:t>ise</a:t>
            </a:r>
            <a:r>
              <a:rPr lang="en-US" sz="2400" dirty="0">
                <a:latin typeface="+mn-lt"/>
              </a:rPr>
              <a:t> </a:t>
            </a:r>
            <a:r>
              <a:rPr lang="en-US" sz="2400" dirty="0" err="1">
                <a:latin typeface="+mn-lt"/>
              </a:rPr>
              <a:t>iyi</a:t>
            </a:r>
            <a:r>
              <a:rPr lang="en-US" sz="2400" dirty="0">
                <a:latin typeface="+mn-lt"/>
              </a:rPr>
              <a:t> </a:t>
            </a:r>
            <a:r>
              <a:rPr lang="en-US" sz="2400" dirty="0" err="1">
                <a:latin typeface="+mn-lt"/>
              </a:rPr>
              <a:t>havalanan</a:t>
            </a:r>
            <a:r>
              <a:rPr lang="en-US" sz="2400" dirty="0">
                <a:latin typeface="+mn-lt"/>
              </a:rPr>
              <a:t> </a:t>
            </a:r>
            <a:r>
              <a:rPr lang="en-US" sz="2400" dirty="0" err="1">
                <a:latin typeface="+mn-lt"/>
              </a:rPr>
              <a:t>bir</a:t>
            </a:r>
            <a:r>
              <a:rPr lang="en-US" sz="2400" dirty="0">
                <a:latin typeface="+mn-lt"/>
              </a:rPr>
              <a:t> </a:t>
            </a:r>
            <a:r>
              <a:rPr lang="en-US" sz="2400" dirty="0" err="1">
                <a:latin typeface="+mn-lt"/>
              </a:rPr>
              <a:t>odada</a:t>
            </a:r>
            <a:r>
              <a:rPr lang="en-US" sz="2400" dirty="0">
                <a:latin typeface="+mn-lt"/>
              </a:rPr>
              <a:t> </a:t>
            </a:r>
            <a:r>
              <a:rPr lang="en-US" sz="2400" dirty="0" err="1">
                <a:latin typeface="+mn-lt"/>
              </a:rPr>
              <a:t>oturmalı</a:t>
            </a:r>
            <a:r>
              <a:rPr lang="en-US" sz="2400" dirty="0">
                <a:latin typeface="+mn-lt"/>
              </a:rPr>
              <a:t>, </a:t>
            </a:r>
            <a:r>
              <a:rPr lang="en-US" sz="2400" dirty="0" err="1">
                <a:latin typeface="+mn-lt"/>
              </a:rPr>
              <a:t>diğer</a:t>
            </a:r>
            <a:r>
              <a:rPr lang="en-US" sz="2400" dirty="0">
                <a:latin typeface="+mn-lt"/>
              </a:rPr>
              <a:t> </a:t>
            </a:r>
            <a:r>
              <a:rPr lang="en-US" sz="2400" dirty="0" err="1">
                <a:latin typeface="+mn-lt"/>
              </a:rPr>
              <a:t>kişilerden</a:t>
            </a:r>
            <a:r>
              <a:rPr lang="en-US" sz="2400" dirty="0">
                <a:latin typeface="+mn-lt"/>
              </a:rPr>
              <a:t> </a:t>
            </a:r>
            <a:r>
              <a:rPr lang="en-US" sz="2400" dirty="0" err="1">
                <a:latin typeface="+mn-lt"/>
              </a:rPr>
              <a:t>en</a:t>
            </a:r>
            <a:r>
              <a:rPr lang="en-US" sz="2400" dirty="0">
                <a:latin typeface="+mn-lt"/>
              </a:rPr>
              <a:t> </a:t>
            </a:r>
            <a:r>
              <a:rPr lang="en-US" sz="2400" dirty="0" err="1">
                <a:latin typeface="+mn-lt"/>
              </a:rPr>
              <a:t>az</a:t>
            </a:r>
            <a:r>
              <a:rPr lang="en-US" sz="2400" dirty="0">
                <a:latin typeface="+mn-lt"/>
              </a:rPr>
              <a:t> 1 </a:t>
            </a:r>
            <a:r>
              <a:rPr lang="en-US" sz="2400" dirty="0" err="1">
                <a:latin typeface="+mn-lt"/>
              </a:rPr>
              <a:t>metre</a:t>
            </a:r>
            <a:r>
              <a:rPr lang="en-US" sz="2400" dirty="0">
                <a:latin typeface="+mn-lt"/>
              </a:rPr>
              <a:t> </a:t>
            </a:r>
            <a:r>
              <a:rPr lang="en-US" sz="2400" dirty="0" err="1">
                <a:latin typeface="+mn-lt"/>
              </a:rPr>
              <a:t>uzakta</a:t>
            </a:r>
            <a:r>
              <a:rPr lang="en-US" sz="2400" dirty="0">
                <a:latin typeface="+mn-lt"/>
              </a:rPr>
              <a:t> </a:t>
            </a:r>
            <a:r>
              <a:rPr lang="en-US" sz="2400" dirty="0" err="1">
                <a:latin typeface="+mn-lt"/>
              </a:rPr>
              <a:t>olmalı</a:t>
            </a:r>
            <a:r>
              <a:rPr lang="en-US" sz="2400" dirty="0">
                <a:latin typeface="+mn-lt"/>
              </a:rPr>
              <a:t> </a:t>
            </a:r>
            <a:r>
              <a:rPr lang="en-US" sz="2400" dirty="0" err="1">
                <a:latin typeface="+mn-lt"/>
              </a:rPr>
              <a:t>ve</a:t>
            </a:r>
            <a:r>
              <a:rPr lang="en-US" sz="2400" dirty="0">
                <a:latin typeface="+mn-lt"/>
              </a:rPr>
              <a:t> </a:t>
            </a:r>
            <a:r>
              <a:rPr lang="en-US" sz="2400" dirty="0" err="1">
                <a:latin typeface="+mn-lt"/>
              </a:rPr>
              <a:t>tıbbi</a:t>
            </a:r>
            <a:r>
              <a:rPr lang="en-US" sz="2400" dirty="0">
                <a:latin typeface="+mn-lt"/>
              </a:rPr>
              <a:t> </a:t>
            </a:r>
            <a:r>
              <a:rPr lang="en-US" sz="2400" dirty="0" err="1">
                <a:latin typeface="+mn-lt"/>
              </a:rPr>
              <a:t>maske</a:t>
            </a:r>
            <a:r>
              <a:rPr lang="en-US" sz="2400" dirty="0">
                <a:latin typeface="+mn-lt"/>
              </a:rPr>
              <a:t> </a:t>
            </a:r>
            <a:r>
              <a:rPr lang="en-US" sz="2400" dirty="0" err="1">
                <a:latin typeface="+mn-lt"/>
              </a:rPr>
              <a:t>takmalı</a:t>
            </a:r>
            <a:r>
              <a:rPr lang="en-US" sz="2400" dirty="0">
                <a:latin typeface="+mn-lt"/>
              </a:rPr>
              <a:t>, </a:t>
            </a:r>
            <a:r>
              <a:rPr lang="en-US" sz="2400" dirty="0" err="1">
                <a:latin typeface="+mn-lt"/>
              </a:rPr>
              <a:t>maskenin</a:t>
            </a:r>
            <a:r>
              <a:rPr lang="en-US" sz="2400" dirty="0">
                <a:latin typeface="+mn-lt"/>
              </a:rPr>
              <a:t> </a:t>
            </a:r>
            <a:r>
              <a:rPr lang="en-US" sz="2400" dirty="0" err="1">
                <a:latin typeface="+mn-lt"/>
              </a:rPr>
              <a:t>nemlenmesi</a:t>
            </a:r>
            <a:r>
              <a:rPr lang="en-US" sz="2400" dirty="0">
                <a:latin typeface="+mn-lt"/>
              </a:rPr>
              <a:t> </a:t>
            </a:r>
            <a:r>
              <a:rPr lang="en-US" sz="2400" dirty="0" err="1">
                <a:latin typeface="+mn-lt"/>
              </a:rPr>
              <a:t>halinde</a:t>
            </a:r>
            <a:r>
              <a:rPr lang="en-US" sz="2400" dirty="0">
                <a:latin typeface="+mn-lt"/>
              </a:rPr>
              <a:t> </a:t>
            </a:r>
            <a:r>
              <a:rPr lang="en-US" sz="2400" dirty="0" err="1">
                <a:latin typeface="+mn-lt"/>
              </a:rPr>
              <a:t>yenisi</a:t>
            </a:r>
            <a:r>
              <a:rPr lang="en-US" sz="2400" dirty="0">
                <a:latin typeface="+mn-lt"/>
              </a:rPr>
              <a:t> </a:t>
            </a:r>
            <a:r>
              <a:rPr lang="en-US" sz="2400" dirty="0" err="1">
                <a:latin typeface="+mn-lt"/>
              </a:rPr>
              <a:t>ile</a:t>
            </a:r>
            <a:r>
              <a:rPr lang="en-US" sz="2400" dirty="0">
                <a:latin typeface="+mn-lt"/>
              </a:rPr>
              <a:t> </a:t>
            </a:r>
            <a:r>
              <a:rPr lang="en-US" sz="2400" dirty="0" err="1">
                <a:latin typeface="+mn-lt"/>
              </a:rPr>
              <a:t>değiştirmeli</a:t>
            </a:r>
            <a:endParaRPr lang="en-US" sz="24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 Takibinde Öneriler</a:t>
            </a:r>
          </a:p>
        </p:txBody>
      </p:sp>
    </p:spTree>
    <p:extLst>
      <p:ext uri="{BB962C8B-B14F-4D97-AF65-F5344CB8AC3E}">
        <p14:creationId xmlns:p14="http://schemas.microsoft.com/office/powerpoint/2010/main" val="1866919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314450" y="1263673"/>
            <a:ext cx="9635490" cy="5165407"/>
          </a:xfrm>
        </p:spPr>
        <p:txBody>
          <a:bodyPr>
            <a:normAutofit/>
          </a:bodyPr>
          <a:lstStyle/>
          <a:p>
            <a:pPr>
              <a:lnSpc>
                <a:spcPct val="110000"/>
              </a:lnSpc>
              <a:spcBef>
                <a:spcPts val="1200"/>
              </a:spcBef>
            </a:pPr>
            <a:r>
              <a:rPr lang="en-US" sz="2400" dirty="0" err="1">
                <a:latin typeface="+mn-lt"/>
              </a:rPr>
              <a:t>Temaslının</a:t>
            </a:r>
            <a:r>
              <a:rPr lang="en-US" sz="2400" dirty="0">
                <a:latin typeface="+mn-lt"/>
              </a:rPr>
              <a:t> </a:t>
            </a:r>
            <a:r>
              <a:rPr lang="en-US" sz="2400" dirty="0" err="1">
                <a:latin typeface="+mn-lt"/>
              </a:rPr>
              <a:t>ev</a:t>
            </a:r>
            <a:r>
              <a:rPr lang="en-US" sz="2400" dirty="0">
                <a:latin typeface="+mn-lt"/>
              </a:rPr>
              <a:t> </a:t>
            </a:r>
            <a:r>
              <a:rPr lang="en-US" sz="2400" dirty="0" err="1">
                <a:latin typeface="+mn-lt"/>
              </a:rPr>
              <a:t>içindeki</a:t>
            </a:r>
            <a:r>
              <a:rPr lang="en-US" sz="2400" dirty="0">
                <a:latin typeface="+mn-lt"/>
              </a:rPr>
              <a:t> </a:t>
            </a:r>
            <a:r>
              <a:rPr lang="en-US" sz="2400" dirty="0" err="1">
                <a:latin typeface="+mn-lt"/>
              </a:rPr>
              <a:t>hareketi</a:t>
            </a:r>
            <a:r>
              <a:rPr lang="en-US" sz="2400" dirty="0">
                <a:latin typeface="+mn-lt"/>
              </a:rPr>
              <a:t> </a:t>
            </a:r>
            <a:r>
              <a:rPr lang="en-US" sz="2400" dirty="0" err="1">
                <a:latin typeface="+mn-lt"/>
              </a:rPr>
              <a:t>sınırlandırılmalı</a:t>
            </a:r>
            <a:r>
              <a:rPr lang="en-US" sz="2400" dirty="0">
                <a:latin typeface="+mn-lt"/>
              </a:rPr>
              <a:t>; </a:t>
            </a:r>
            <a:r>
              <a:rPr lang="en-US" sz="2400" dirty="0" err="1">
                <a:latin typeface="+mn-lt"/>
              </a:rPr>
              <a:t>tuvalet</a:t>
            </a:r>
            <a:r>
              <a:rPr lang="en-US" sz="2400" dirty="0">
                <a:latin typeface="+mn-lt"/>
              </a:rPr>
              <a:t>, </a:t>
            </a:r>
            <a:r>
              <a:rPr lang="en-US" sz="2400" dirty="0" err="1">
                <a:latin typeface="+mn-lt"/>
              </a:rPr>
              <a:t>banyo</a:t>
            </a:r>
            <a:r>
              <a:rPr lang="en-US" sz="2400" dirty="0">
                <a:latin typeface="+mn-lt"/>
              </a:rPr>
              <a:t> </a:t>
            </a:r>
            <a:r>
              <a:rPr lang="en-US" sz="2400" dirty="0" err="1">
                <a:latin typeface="+mn-lt"/>
              </a:rPr>
              <a:t>gibi</a:t>
            </a:r>
            <a:r>
              <a:rPr lang="en-US" sz="2400" dirty="0">
                <a:latin typeface="+mn-lt"/>
              </a:rPr>
              <a:t> </a:t>
            </a:r>
            <a:r>
              <a:rPr lang="en-US" sz="2400" dirty="0" err="1">
                <a:latin typeface="+mn-lt"/>
              </a:rPr>
              <a:t>ortak</a:t>
            </a:r>
            <a:r>
              <a:rPr lang="en-US" sz="2400" dirty="0">
                <a:latin typeface="+mn-lt"/>
              </a:rPr>
              <a:t> </a:t>
            </a:r>
            <a:r>
              <a:rPr lang="en-US" sz="2400" dirty="0" err="1">
                <a:latin typeface="+mn-lt"/>
              </a:rPr>
              <a:t>kullanılan</a:t>
            </a:r>
            <a:r>
              <a:rPr lang="en-US" sz="2400" dirty="0">
                <a:latin typeface="+mn-lt"/>
              </a:rPr>
              <a:t> </a:t>
            </a:r>
            <a:r>
              <a:rPr lang="en-US" sz="2400" dirty="0" err="1">
                <a:latin typeface="+mn-lt"/>
              </a:rPr>
              <a:t>alanlar</a:t>
            </a:r>
            <a:r>
              <a:rPr lang="en-US" sz="2400" dirty="0">
                <a:latin typeface="+mn-lt"/>
              </a:rPr>
              <a:t> </a:t>
            </a:r>
            <a:r>
              <a:rPr lang="en-US" sz="2400" dirty="0" err="1">
                <a:latin typeface="+mn-lt"/>
              </a:rPr>
              <a:t>iyi</a:t>
            </a:r>
            <a:r>
              <a:rPr lang="en-US" sz="2400" dirty="0">
                <a:latin typeface="+mn-lt"/>
              </a:rPr>
              <a:t> </a:t>
            </a:r>
            <a:r>
              <a:rPr lang="en-US" sz="2400" dirty="0" err="1">
                <a:latin typeface="+mn-lt"/>
              </a:rPr>
              <a:t>havalandırılmalı</a:t>
            </a:r>
            <a:endParaRPr lang="en-US" sz="2400" dirty="0">
              <a:latin typeface="+mn-lt"/>
            </a:endParaRPr>
          </a:p>
          <a:p>
            <a:pPr>
              <a:lnSpc>
                <a:spcPct val="110000"/>
              </a:lnSpc>
              <a:spcBef>
                <a:spcPts val="1200"/>
              </a:spcBef>
            </a:pPr>
            <a:r>
              <a:rPr lang="en-US" sz="2400" dirty="0" err="1">
                <a:latin typeface="+mn-lt"/>
              </a:rPr>
              <a:t>Temaslı</a:t>
            </a:r>
            <a:r>
              <a:rPr lang="en-US" sz="2400" dirty="0">
                <a:latin typeface="+mn-lt"/>
              </a:rPr>
              <a:t>, </a:t>
            </a:r>
            <a:r>
              <a:rPr lang="en-US" sz="2400" dirty="0" err="1">
                <a:latin typeface="+mn-lt"/>
              </a:rPr>
              <a:t>kişisel</a:t>
            </a:r>
            <a:r>
              <a:rPr lang="en-US" sz="2400" dirty="0">
                <a:latin typeface="+mn-lt"/>
              </a:rPr>
              <a:t> </a:t>
            </a:r>
            <a:r>
              <a:rPr lang="en-US" sz="2400" dirty="0" err="1">
                <a:latin typeface="+mn-lt"/>
              </a:rPr>
              <a:t>eşyalarını</a:t>
            </a:r>
            <a:r>
              <a:rPr lang="en-US" sz="2400" dirty="0">
                <a:latin typeface="+mn-lt"/>
              </a:rPr>
              <a:t> </a:t>
            </a:r>
            <a:r>
              <a:rPr lang="en-US" sz="2400" dirty="0" err="1">
                <a:latin typeface="+mn-lt"/>
              </a:rPr>
              <a:t>başkaları</a:t>
            </a:r>
            <a:r>
              <a:rPr lang="en-US" sz="2400" dirty="0">
                <a:latin typeface="+mn-lt"/>
              </a:rPr>
              <a:t> </a:t>
            </a:r>
            <a:r>
              <a:rPr lang="en-US" sz="2400" dirty="0" err="1">
                <a:latin typeface="+mn-lt"/>
              </a:rPr>
              <a:t>ile</a:t>
            </a:r>
            <a:r>
              <a:rPr lang="en-US" sz="2400" dirty="0">
                <a:latin typeface="+mn-lt"/>
              </a:rPr>
              <a:t> </a:t>
            </a:r>
            <a:r>
              <a:rPr lang="en-US" sz="2400" dirty="0" err="1">
                <a:latin typeface="+mn-lt"/>
              </a:rPr>
              <a:t>paylaşmamalı</a:t>
            </a:r>
            <a:r>
              <a:rPr lang="en-US" sz="2400" dirty="0">
                <a:latin typeface="+mn-lt"/>
              </a:rPr>
              <a:t>, </a:t>
            </a:r>
            <a:r>
              <a:rPr lang="en-US" sz="2400" dirty="0" err="1">
                <a:latin typeface="+mn-lt"/>
              </a:rPr>
              <a:t>ev</a:t>
            </a:r>
            <a:r>
              <a:rPr lang="en-US" sz="2400" dirty="0">
                <a:latin typeface="+mn-lt"/>
              </a:rPr>
              <a:t> </a:t>
            </a:r>
            <a:r>
              <a:rPr lang="en-US" sz="2400" dirty="0" err="1">
                <a:latin typeface="+mn-lt"/>
              </a:rPr>
              <a:t>halkının</a:t>
            </a:r>
            <a:r>
              <a:rPr lang="en-US" sz="2400" dirty="0">
                <a:latin typeface="+mn-lt"/>
              </a:rPr>
              <a:t> </a:t>
            </a:r>
            <a:r>
              <a:rPr lang="en-US" sz="2400" dirty="0" err="1">
                <a:latin typeface="+mn-lt"/>
              </a:rPr>
              <a:t>bardak</a:t>
            </a:r>
            <a:r>
              <a:rPr lang="en-US" sz="2400" dirty="0">
                <a:latin typeface="+mn-lt"/>
              </a:rPr>
              <a:t>, </a:t>
            </a:r>
            <a:r>
              <a:rPr lang="en-US" sz="2400" dirty="0" err="1">
                <a:latin typeface="+mn-lt"/>
              </a:rPr>
              <a:t>tabak</a:t>
            </a:r>
            <a:r>
              <a:rPr lang="en-US" sz="2400" dirty="0">
                <a:latin typeface="+mn-lt"/>
              </a:rPr>
              <a:t>, </a:t>
            </a:r>
            <a:r>
              <a:rPr lang="en-US" sz="2400" dirty="0" err="1">
                <a:latin typeface="+mn-lt"/>
              </a:rPr>
              <a:t>havlu</a:t>
            </a:r>
            <a:r>
              <a:rPr lang="en-US" sz="2400" dirty="0">
                <a:latin typeface="+mn-lt"/>
              </a:rPr>
              <a:t> </a:t>
            </a:r>
            <a:r>
              <a:rPr lang="en-US" sz="2400" dirty="0" err="1">
                <a:latin typeface="+mn-lt"/>
              </a:rPr>
              <a:t>gibi</a:t>
            </a:r>
            <a:r>
              <a:rPr lang="en-US" sz="2400" dirty="0">
                <a:latin typeface="+mn-lt"/>
              </a:rPr>
              <a:t> </a:t>
            </a:r>
            <a:r>
              <a:rPr lang="en-US" sz="2400" dirty="0" err="1">
                <a:latin typeface="+mn-lt"/>
              </a:rPr>
              <a:t>eşyalarını</a:t>
            </a:r>
            <a:r>
              <a:rPr lang="en-US" sz="2400" dirty="0">
                <a:latin typeface="+mn-lt"/>
              </a:rPr>
              <a:t> </a:t>
            </a:r>
            <a:r>
              <a:rPr lang="en-US" sz="2400" dirty="0" err="1">
                <a:latin typeface="+mn-lt"/>
              </a:rPr>
              <a:t>kullanmamalı</a:t>
            </a:r>
            <a:r>
              <a:rPr lang="en-US" sz="2400" dirty="0">
                <a:latin typeface="+mn-lt"/>
              </a:rPr>
              <a:t>; </a:t>
            </a:r>
            <a:r>
              <a:rPr lang="en-US" sz="2400" dirty="0" err="1">
                <a:latin typeface="+mn-lt"/>
              </a:rPr>
              <a:t>eğer</a:t>
            </a:r>
            <a:r>
              <a:rPr lang="en-US" sz="2400" dirty="0">
                <a:latin typeface="+mn-lt"/>
              </a:rPr>
              <a:t> </a:t>
            </a:r>
            <a:r>
              <a:rPr lang="en-US" sz="2400" dirty="0" err="1">
                <a:latin typeface="+mn-lt"/>
              </a:rPr>
              <a:t>kullanması</a:t>
            </a:r>
            <a:r>
              <a:rPr lang="en-US" sz="2400" dirty="0">
                <a:latin typeface="+mn-lt"/>
              </a:rPr>
              <a:t> </a:t>
            </a:r>
            <a:r>
              <a:rPr lang="en-US" sz="2400" dirty="0" err="1">
                <a:latin typeface="+mn-lt"/>
              </a:rPr>
              <a:t>gerekirse</a:t>
            </a:r>
            <a:r>
              <a:rPr lang="en-US" sz="2400" dirty="0">
                <a:latin typeface="+mn-lt"/>
              </a:rPr>
              <a:t> </a:t>
            </a:r>
            <a:r>
              <a:rPr lang="en-US" sz="2400" dirty="0" err="1">
                <a:latin typeface="+mn-lt"/>
              </a:rPr>
              <a:t>bu</a:t>
            </a:r>
            <a:r>
              <a:rPr lang="en-US" sz="2400" dirty="0">
                <a:latin typeface="+mn-lt"/>
              </a:rPr>
              <a:t> </a:t>
            </a:r>
            <a:r>
              <a:rPr lang="en-US" sz="2400" dirty="0" err="1">
                <a:latin typeface="+mn-lt"/>
              </a:rPr>
              <a:t>eşyaları</a:t>
            </a:r>
            <a:r>
              <a:rPr lang="en-US" sz="2400" dirty="0">
                <a:latin typeface="+mn-lt"/>
              </a:rPr>
              <a:t> </a:t>
            </a:r>
            <a:r>
              <a:rPr lang="en-US" sz="2400" dirty="0" err="1">
                <a:latin typeface="+mn-lt"/>
              </a:rPr>
              <a:t>iyice</a:t>
            </a:r>
            <a:r>
              <a:rPr lang="en-US" sz="2400" dirty="0">
                <a:latin typeface="+mn-lt"/>
              </a:rPr>
              <a:t> </a:t>
            </a:r>
            <a:r>
              <a:rPr lang="en-US" sz="2400" dirty="0" err="1">
                <a:latin typeface="+mn-lt"/>
              </a:rPr>
              <a:t>su</a:t>
            </a:r>
            <a:r>
              <a:rPr lang="en-US" sz="2400" dirty="0">
                <a:latin typeface="+mn-lt"/>
              </a:rPr>
              <a:t> </a:t>
            </a:r>
            <a:r>
              <a:rPr lang="en-US" sz="2400" dirty="0" err="1">
                <a:latin typeface="+mn-lt"/>
              </a:rPr>
              <a:t>ve</a:t>
            </a:r>
            <a:r>
              <a:rPr lang="en-US" sz="2400" dirty="0">
                <a:latin typeface="+mn-lt"/>
              </a:rPr>
              <a:t> </a:t>
            </a:r>
            <a:r>
              <a:rPr lang="en-US" sz="2400" dirty="0" err="1">
                <a:latin typeface="+mn-lt"/>
              </a:rPr>
              <a:t>sabunla</a:t>
            </a:r>
            <a:r>
              <a:rPr lang="en-US" sz="2400" dirty="0">
                <a:latin typeface="+mn-lt"/>
              </a:rPr>
              <a:t> </a:t>
            </a:r>
            <a:r>
              <a:rPr lang="en-US" sz="2400" dirty="0" err="1">
                <a:latin typeface="+mn-lt"/>
              </a:rPr>
              <a:t>yıkamalı</a:t>
            </a:r>
            <a:endParaRPr lang="en-US" sz="2400" dirty="0">
              <a:latin typeface="+mn-lt"/>
            </a:endParaRPr>
          </a:p>
          <a:p>
            <a:pPr>
              <a:lnSpc>
                <a:spcPct val="110000"/>
              </a:lnSpc>
              <a:spcBef>
                <a:spcPts val="1200"/>
              </a:spcBef>
            </a:pPr>
            <a:r>
              <a:rPr lang="en-US" sz="2400" dirty="0" err="1">
                <a:latin typeface="+mn-lt"/>
              </a:rPr>
              <a:t>Kullandığı</a:t>
            </a:r>
            <a:r>
              <a:rPr lang="en-US" sz="2400" dirty="0">
                <a:latin typeface="+mn-lt"/>
              </a:rPr>
              <a:t> </a:t>
            </a:r>
            <a:r>
              <a:rPr lang="en-US" sz="2400" dirty="0" err="1">
                <a:latin typeface="+mn-lt"/>
              </a:rPr>
              <a:t>kıyafetler</a:t>
            </a:r>
            <a:r>
              <a:rPr lang="en-US" sz="2400" dirty="0">
                <a:latin typeface="+mn-lt"/>
              </a:rPr>
              <a:t> 60-90°C’de normal </a:t>
            </a:r>
            <a:r>
              <a:rPr lang="en-US" sz="2400" dirty="0" err="1">
                <a:latin typeface="+mn-lt"/>
              </a:rPr>
              <a:t>deterjan</a:t>
            </a:r>
            <a:r>
              <a:rPr lang="en-US" sz="2400" dirty="0">
                <a:latin typeface="+mn-lt"/>
              </a:rPr>
              <a:t> </a:t>
            </a:r>
            <a:r>
              <a:rPr lang="en-US" sz="2400" dirty="0" err="1">
                <a:latin typeface="+mn-lt"/>
              </a:rPr>
              <a:t>ile</a:t>
            </a:r>
            <a:r>
              <a:rPr lang="en-US" sz="2400" dirty="0">
                <a:latin typeface="+mn-lt"/>
              </a:rPr>
              <a:t> </a:t>
            </a:r>
            <a:r>
              <a:rPr lang="en-US" sz="2400" dirty="0" err="1">
                <a:latin typeface="+mn-lt"/>
              </a:rPr>
              <a:t>yıkanmalı</a:t>
            </a:r>
            <a:endParaRPr lang="en-US" sz="2400" dirty="0">
              <a:latin typeface="+mn-lt"/>
            </a:endParaRPr>
          </a:p>
          <a:p>
            <a:pPr>
              <a:lnSpc>
                <a:spcPct val="110000"/>
              </a:lnSpc>
              <a:spcBef>
                <a:spcPts val="1200"/>
              </a:spcBef>
            </a:pPr>
            <a:r>
              <a:rPr lang="en-US" sz="2400" dirty="0">
                <a:latin typeface="+mn-lt"/>
              </a:rPr>
              <a:t>Banyo </a:t>
            </a:r>
            <a:r>
              <a:rPr lang="en-US" sz="2400" dirty="0" err="1">
                <a:latin typeface="+mn-lt"/>
              </a:rPr>
              <a:t>ve</a:t>
            </a:r>
            <a:r>
              <a:rPr lang="en-US" sz="2400" dirty="0">
                <a:latin typeface="+mn-lt"/>
              </a:rPr>
              <a:t> </a:t>
            </a:r>
            <a:r>
              <a:rPr lang="en-US" sz="2400" dirty="0" err="1">
                <a:latin typeface="+mn-lt"/>
              </a:rPr>
              <a:t>tuvaletler</a:t>
            </a:r>
            <a:r>
              <a:rPr lang="en-US" sz="2400" dirty="0">
                <a:latin typeface="+mn-lt"/>
              </a:rPr>
              <a:t> </a:t>
            </a:r>
            <a:r>
              <a:rPr lang="en-US" sz="2400" dirty="0" err="1">
                <a:latin typeface="+mn-lt"/>
              </a:rPr>
              <a:t>günde</a:t>
            </a:r>
            <a:r>
              <a:rPr lang="en-US" sz="2400" dirty="0">
                <a:latin typeface="+mn-lt"/>
              </a:rPr>
              <a:t> </a:t>
            </a:r>
            <a:r>
              <a:rPr lang="en-US" sz="2400" dirty="0" err="1">
                <a:latin typeface="+mn-lt"/>
              </a:rPr>
              <a:t>en</a:t>
            </a:r>
            <a:r>
              <a:rPr lang="en-US" sz="2400" dirty="0">
                <a:latin typeface="+mn-lt"/>
              </a:rPr>
              <a:t> </a:t>
            </a:r>
            <a:r>
              <a:rPr lang="en-US" sz="2400" dirty="0" err="1">
                <a:latin typeface="+mn-lt"/>
              </a:rPr>
              <a:t>az</a:t>
            </a:r>
            <a:r>
              <a:rPr lang="en-US" sz="2400" dirty="0">
                <a:latin typeface="+mn-lt"/>
              </a:rPr>
              <a:t> </a:t>
            </a:r>
            <a:r>
              <a:rPr lang="en-US" sz="2400" dirty="0" err="1">
                <a:latin typeface="+mn-lt"/>
              </a:rPr>
              <a:t>bir</a:t>
            </a:r>
            <a:r>
              <a:rPr lang="en-US" sz="2400" dirty="0">
                <a:latin typeface="+mn-lt"/>
              </a:rPr>
              <a:t> </a:t>
            </a:r>
            <a:r>
              <a:rPr lang="en-US" sz="2400" dirty="0" err="1">
                <a:latin typeface="+mn-lt"/>
              </a:rPr>
              <a:t>kez</a:t>
            </a:r>
            <a:r>
              <a:rPr lang="en-US" sz="2400" dirty="0">
                <a:latin typeface="+mn-lt"/>
              </a:rPr>
              <a:t> </a:t>
            </a:r>
            <a:r>
              <a:rPr lang="en-US" sz="2400" dirty="0" err="1">
                <a:latin typeface="+mn-lt"/>
              </a:rPr>
              <a:t>sulandırılmış</a:t>
            </a:r>
            <a:r>
              <a:rPr lang="en-US" sz="2400" dirty="0">
                <a:latin typeface="+mn-lt"/>
              </a:rPr>
              <a:t> </a:t>
            </a:r>
            <a:r>
              <a:rPr lang="en-US" sz="2400" dirty="0" err="1">
                <a:latin typeface="+mn-lt"/>
              </a:rPr>
              <a:t>çamaşır</a:t>
            </a:r>
            <a:r>
              <a:rPr lang="en-US" sz="2400" dirty="0">
                <a:latin typeface="+mn-lt"/>
              </a:rPr>
              <a:t> </a:t>
            </a:r>
            <a:r>
              <a:rPr lang="en-US" sz="2400" dirty="0" err="1">
                <a:latin typeface="+mn-lt"/>
              </a:rPr>
              <a:t>suyuyla</a:t>
            </a:r>
            <a:r>
              <a:rPr lang="en-US" sz="2400" dirty="0">
                <a:latin typeface="+mn-lt"/>
              </a:rPr>
              <a:t> (1:100 normal </a:t>
            </a:r>
            <a:r>
              <a:rPr lang="en-US" sz="2400" dirty="0" err="1">
                <a:latin typeface="+mn-lt"/>
              </a:rPr>
              <a:t>sulandırmada</a:t>
            </a:r>
            <a:r>
              <a:rPr lang="en-US" sz="2400" dirty="0">
                <a:latin typeface="+mn-lt"/>
              </a:rPr>
              <a:t>) (</a:t>
            </a:r>
            <a:r>
              <a:rPr lang="en-US" sz="2400" dirty="0" err="1">
                <a:latin typeface="+mn-lt"/>
              </a:rPr>
              <a:t>Sodyum</a:t>
            </a:r>
            <a:r>
              <a:rPr lang="en-US" sz="2400" dirty="0">
                <a:latin typeface="+mn-lt"/>
              </a:rPr>
              <a:t> </a:t>
            </a:r>
            <a:r>
              <a:rPr lang="en-US" sz="2400" dirty="0" err="1">
                <a:latin typeface="+mn-lt"/>
              </a:rPr>
              <a:t>hipoklorit</a:t>
            </a:r>
            <a:r>
              <a:rPr lang="en-US" sz="2400" dirty="0">
                <a:latin typeface="+mn-lt"/>
              </a:rPr>
              <a:t> Cas No: 7681-52-9) </a:t>
            </a:r>
            <a:r>
              <a:rPr lang="en-US" sz="2400" dirty="0" err="1">
                <a:latin typeface="+mn-lt"/>
              </a:rPr>
              <a:t>temizlenmeli</a:t>
            </a:r>
            <a:endParaRPr lang="en-US" sz="24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 Takibinde Öneriler</a:t>
            </a:r>
          </a:p>
        </p:txBody>
      </p:sp>
    </p:spTree>
    <p:extLst>
      <p:ext uri="{BB962C8B-B14F-4D97-AF65-F5344CB8AC3E}">
        <p14:creationId xmlns:p14="http://schemas.microsoft.com/office/powerpoint/2010/main" val="2239547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34440" y="1389583"/>
            <a:ext cx="10001250" cy="5115992"/>
          </a:xfrm>
        </p:spPr>
        <p:txBody>
          <a:bodyPr>
            <a:normAutofit fontScale="92500" lnSpcReduction="10000"/>
          </a:bodyPr>
          <a:lstStyle/>
          <a:p>
            <a:pPr>
              <a:lnSpc>
                <a:spcPct val="110000"/>
              </a:lnSpc>
            </a:pPr>
            <a:r>
              <a:rPr lang="tr-TR" dirty="0"/>
              <a:t>COVID-19 </a:t>
            </a:r>
            <a:r>
              <a:rPr lang="en-US" dirty="0" err="1">
                <a:latin typeface="+mn-lt"/>
              </a:rPr>
              <a:t>için</a:t>
            </a:r>
            <a:r>
              <a:rPr lang="en-US" dirty="0">
                <a:latin typeface="+mn-lt"/>
              </a:rPr>
              <a:t> </a:t>
            </a:r>
            <a:r>
              <a:rPr lang="en-US" dirty="0" err="1">
                <a:latin typeface="+mn-lt"/>
              </a:rPr>
              <a:t>spesifik</a:t>
            </a:r>
            <a:r>
              <a:rPr lang="en-US" dirty="0">
                <a:latin typeface="+mn-lt"/>
              </a:rPr>
              <a:t> </a:t>
            </a:r>
            <a:r>
              <a:rPr lang="en-US" dirty="0" err="1">
                <a:latin typeface="+mn-lt"/>
              </a:rPr>
              <a:t>bir</a:t>
            </a:r>
            <a:r>
              <a:rPr lang="en-US" dirty="0">
                <a:latin typeface="+mn-lt"/>
              </a:rPr>
              <a:t> antiviral </a:t>
            </a:r>
            <a:r>
              <a:rPr lang="en-US" dirty="0" err="1">
                <a:latin typeface="+mn-lt"/>
              </a:rPr>
              <a:t>tedavi</a:t>
            </a:r>
            <a:r>
              <a:rPr lang="en-US" dirty="0">
                <a:latin typeface="+mn-lt"/>
              </a:rPr>
              <a:t> </a:t>
            </a:r>
            <a:r>
              <a:rPr lang="tr-TR" dirty="0">
                <a:latin typeface="+mn-lt"/>
              </a:rPr>
              <a:t>YOKTUR.</a:t>
            </a:r>
          </a:p>
          <a:p>
            <a:pPr>
              <a:lnSpc>
                <a:spcPct val="110000"/>
              </a:lnSpc>
            </a:pPr>
            <a:r>
              <a:rPr lang="tr-TR" dirty="0">
                <a:latin typeface="+mn-lt"/>
              </a:rPr>
              <a:t>P</a:t>
            </a:r>
            <a:r>
              <a:rPr lang="en-US" dirty="0" err="1">
                <a:latin typeface="+mn-lt"/>
              </a:rPr>
              <a:t>atogenezinin</a:t>
            </a:r>
            <a:r>
              <a:rPr lang="en-US" dirty="0">
                <a:latin typeface="+mn-lt"/>
              </a:rPr>
              <a:t> tam </a:t>
            </a:r>
            <a:r>
              <a:rPr lang="en-US" dirty="0" err="1">
                <a:latin typeface="+mn-lt"/>
              </a:rPr>
              <a:t>olarak</a:t>
            </a:r>
            <a:r>
              <a:rPr lang="en-US" dirty="0">
                <a:latin typeface="+mn-lt"/>
              </a:rPr>
              <a:t> </a:t>
            </a:r>
            <a:r>
              <a:rPr lang="en-US" dirty="0" err="1">
                <a:latin typeface="+mn-lt"/>
              </a:rPr>
              <a:t>bilinmemesi</a:t>
            </a:r>
            <a:r>
              <a:rPr lang="en-US" dirty="0">
                <a:latin typeface="+mn-lt"/>
              </a:rPr>
              <a:t> </a:t>
            </a:r>
            <a:r>
              <a:rPr lang="en-US" dirty="0" err="1">
                <a:latin typeface="+mn-lt"/>
              </a:rPr>
              <a:t>nedeni</a:t>
            </a:r>
            <a:r>
              <a:rPr lang="en-US" dirty="0">
                <a:latin typeface="+mn-lt"/>
              </a:rPr>
              <a:t> </a:t>
            </a:r>
            <a:r>
              <a:rPr lang="en-US" dirty="0" err="1">
                <a:latin typeface="+mn-lt"/>
              </a:rPr>
              <a:t>ile</a:t>
            </a:r>
            <a:r>
              <a:rPr lang="en-US" dirty="0">
                <a:latin typeface="+mn-lt"/>
              </a:rPr>
              <a:t> </a:t>
            </a:r>
            <a:r>
              <a:rPr lang="en-US" dirty="0" err="1">
                <a:latin typeface="+mn-lt"/>
              </a:rPr>
              <a:t>uygulanan</a:t>
            </a:r>
            <a:r>
              <a:rPr lang="en-US" dirty="0">
                <a:latin typeface="+mn-lt"/>
              </a:rPr>
              <a:t> </a:t>
            </a:r>
            <a:r>
              <a:rPr lang="en-US" dirty="0" err="1">
                <a:latin typeface="+mn-lt"/>
              </a:rPr>
              <a:t>tedavi</a:t>
            </a:r>
            <a:r>
              <a:rPr lang="en-US" dirty="0">
                <a:latin typeface="+mn-lt"/>
              </a:rPr>
              <a:t> </a:t>
            </a:r>
            <a:r>
              <a:rPr lang="en-US" dirty="0" err="1">
                <a:latin typeface="+mn-lt"/>
              </a:rPr>
              <a:t>destekleyici</a:t>
            </a:r>
            <a:r>
              <a:rPr lang="en-US" dirty="0">
                <a:latin typeface="+mn-lt"/>
              </a:rPr>
              <a:t>, </a:t>
            </a:r>
            <a:r>
              <a:rPr lang="en-US" dirty="0" err="1">
                <a:latin typeface="+mn-lt"/>
              </a:rPr>
              <a:t>ikincil</a:t>
            </a:r>
            <a:r>
              <a:rPr lang="en-US" dirty="0">
                <a:latin typeface="+mn-lt"/>
              </a:rPr>
              <a:t> </a:t>
            </a:r>
            <a:r>
              <a:rPr lang="en-US" dirty="0" err="1">
                <a:latin typeface="+mn-lt"/>
              </a:rPr>
              <a:t>enfeksiyonları</a:t>
            </a:r>
            <a:r>
              <a:rPr lang="en-US" dirty="0">
                <a:latin typeface="+mn-lt"/>
              </a:rPr>
              <a:t> </a:t>
            </a:r>
            <a:r>
              <a:rPr lang="en-US" dirty="0" err="1">
                <a:latin typeface="+mn-lt"/>
              </a:rPr>
              <a:t>ve</a:t>
            </a:r>
            <a:r>
              <a:rPr lang="en-US" dirty="0">
                <a:latin typeface="+mn-lt"/>
              </a:rPr>
              <a:t> </a:t>
            </a:r>
            <a:r>
              <a:rPr lang="en-US" dirty="0" err="1">
                <a:latin typeface="+mn-lt"/>
              </a:rPr>
              <a:t>komplikasyonları</a:t>
            </a:r>
            <a:r>
              <a:rPr lang="en-US" dirty="0">
                <a:latin typeface="+mn-lt"/>
              </a:rPr>
              <a:t> </a:t>
            </a:r>
            <a:r>
              <a:rPr lang="en-US" dirty="0" err="1">
                <a:latin typeface="+mn-lt"/>
              </a:rPr>
              <a:t>önlemeye</a:t>
            </a:r>
            <a:r>
              <a:rPr lang="en-US" dirty="0">
                <a:latin typeface="+mn-lt"/>
              </a:rPr>
              <a:t> </a:t>
            </a:r>
            <a:r>
              <a:rPr lang="en-US" dirty="0" err="1">
                <a:latin typeface="+mn-lt"/>
              </a:rPr>
              <a:t>yöneliktir</a:t>
            </a:r>
            <a:endParaRPr lang="tr-TR" dirty="0">
              <a:latin typeface="+mn-lt"/>
            </a:endParaRPr>
          </a:p>
          <a:p>
            <a:pPr>
              <a:lnSpc>
                <a:spcPct val="110000"/>
              </a:lnSpc>
            </a:pPr>
            <a:r>
              <a:rPr lang="en-US" dirty="0" err="1">
                <a:latin typeface="+mn-lt"/>
              </a:rPr>
              <a:t>Tedavide</a:t>
            </a:r>
            <a:r>
              <a:rPr lang="en-US" dirty="0">
                <a:latin typeface="+mn-lt"/>
              </a:rPr>
              <a:t>;</a:t>
            </a:r>
            <a:endParaRPr lang="tr-TR" dirty="0">
              <a:latin typeface="+mn-lt"/>
            </a:endParaRPr>
          </a:p>
          <a:p>
            <a:pPr lvl="1">
              <a:lnSpc>
                <a:spcPct val="110000"/>
              </a:lnSpc>
            </a:pPr>
            <a:r>
              <a:rPr lang="en-US" dirty="0" err="1"/>
              <a:t>Solunum</a:t>
            </a:r>
            <a:r>
              <a:rPr lang="en-US" dirty="0"/>
              <a:t> </a:t>
            </a:r>
            <a:r>
              <a:rPr lang="en-US" dirty="0" err="1"/>
              <a:t>sıkıntısı</a:t>
            </a:r>
            <a:r>
              <a:rPr lang="en-US" dirty="0"/>
              <a:t>, </a:t>
            </a:r>
            <a:r>
              <a:rPr lang="en-US" dirty="0" err="1"/>
              <a:t>hipoksemi</a:t>
            </a:r>
            <a:r>
              <a:rPr lang="en-US" dirty="0"/>
              <a:t> </a:t>
            </a:r>
            <a:r>
              <a:rPr lang="en-US" dirty="0" err="1"/>
              <a:t>ve</a:t>
            </a:r>
            <a:r>
              <a:rPr lang="en-US" dirty="0"/>
              <a:t> </a:t>
            </a:r>
            <a:r>
              <a:rPr lang="en-US" dirty="0" err="1"/>
              <a:t>şok</a:t>
            </a:r>
            <a:r>
              <a:rPr lang="en-US" dirty="0"/>
              <a:t> </a:t>
            </a:r>
            <a:r>
              <a:rPr lang="en-US" dirty="0" err="1"/>
              <a:t>hastalarına</a:t>
            </a:r>
            <a:r>
              <a:rPr lang="en-US" dirty="0"/>
              <a:t> </a:t>
            </a:r>
            <a:r>
              <a:rPr lang="en-US" dirty="0" err="1"/>
              <a:t>ek</a:t>
            </a:r>
            <a:r>
              <a:rPr lang="en-US" dirty="0"/>
              <a:t> </a:t>
            </a:r>
            <a:r>
              <a:rPr lang="en-US" dirty="0" err="1"/>
              <a:t>oksijen</a:t>
            </a:r>
            <a:r>
              <a:rPr lang="en-US" dirty="0"/>
              <a:t> </a:t>
            </a:r>
            <a:r>
              <a:rPr lang="en-US" dirty="0" err="1"/>
              <a:t>tedavisi</a:t>
            </a:r>
            <a:r>
              <a:rPr lang="en-US" dirty="0"/>
              <a:t> </a:t>
            </a:r>
            <a:r>
              <a:rPr lang="en-US" dirty="0" err="1"/>
              <a:t>önerilmektedir</a:t>
            </a:r>
            <a:endParaRPr lang="tr-TR" dirty="0"/>
          </a:p>
          <a:p>
            <a:pPr lvl="1">
              <a:lnSpc>
                <a:spcPct val="110000"/>
              </a:lnSpc>
            </a:pPr>
            <a:r>
              <a:rPr lang="en-US" dirty="0" err="1"/>
              <a:t>Şok</a:t>
            </a:r>
            <a:r>
              <a:rPr lang="en-US" dirty="0"/>
              <a:t> </a:t>
            </a:r>
            <a:r>
              <a:rPr lang="en-US" dirty="0" err="1"/>
              <a:t>bulgusu</a:t>
            </a:r>
            <a:r>
              <a:rPr lang="en-US" dirty="0"/>
              <a:t> </a:t>
            </a:r>
            <a:r>
              <a:rPr lang="en-US" dirty="0" err="1"/>
              <a:t>olmadığında</a:t>
            </a:r>
            <a:r>
              <a:rPr lang="en-US" dirty="0"/>
              <a:t> </a:t>
            </a:r>
            <a:r>
              <a:rPr lang="en-US" dirty="0" err="1"/>
              <a:t>hastalarında</a:t>
            </a:r>
            <a:r>
              <a:rPr lang="en-US" dirty="0"/>
              <a:t> </a:t>
            </a:r>
            <a:r>
              <a:rPr lang="en-US" dirty="0" err="1"/>
              <a:t>konservatif</a:t>
            </a:r>
            <a:r>
              <a:rPr lang="en-US" dirty="0"/>
              <a:t> </a:t>
            </a:r>
            <a:r>
              <a:rPr lang="en-US" dirty="0" err="1"/>
              <a:t>sıvı</a:t>
            </a:r>
            <a:r>
              <a:rPr lang="en-US" dirty="0"/>
              <a:t> </a:t>
            </a:r>
            <a:r>
              <a:rPr lang="en-US" dirty="0" err="1"/>
              <a:t>tedavisi</a:t>
            </a:r>
            <a:r>
              <a:rPr lang="en-US" dirty="0"/>
              <a:t> </a:t>
            </a:r>
            <a:r>
              <a:rPr lang="en-US" dirty="0" err="1"/>
              <a:t>önerilmektedir</a:t>
            </a:r>
            <a:endParaRPr lang="tr-TR" dirty="0"/>
          </a:p>
          <a:p>
            <a:pPr lvl="1">
              <a:lnSpc>
                <a:spcPct val="110000"/>
              </a:lnSpc>
            </a:pPr>
            <a:r>
              <a:rPr lang="tr-TR" dirty="0"/>
              <a:t>Hastaneye yatışa</a:t>
            </a:r>
            <a:r>
              <a:rPr lang="en-US" dirty="0"/>
              <a:t> </a:t>
            </a:r>
            <a:r>
              <a:rPr lang="en-US" dirty="0" err="1"/>
              <a:t>neden</a:t>
            </a:r>
            <a:r>
              <a:rPr lang="en-US" dirty="0"/>
              <a:t> </a:t>
            </a:r>
            <a:r>
              <a:rPr lang="en-US" dirty="0" err="1"/>
              <a:t>olabilecek</a:t>
            </a:r>
            <a:r>
              <a:rPr lang="en-US" dirty="0"/>
              <a:t> </a:t>
            </a:r>
            <a:r>
              <a:rPr lang="en-US" dirty="0" err="1"/>
              <a:t>olası</a:t>
            </a:r>
            <a:r>
              <a:rPr lang="en-US" dirty="0"/>
              <a:t> </a:t>
            </a:r>
            <a:r>
              <a:rPr lang="en-US" dirty="0" err="1"/>
              <a:t>patojenlere</a:t>
            </a:r>
            <a:r>
              <a:rPr lang="en-US" dirty="0"/>
              <a:t> </a:t>
            </a:r>
            <a:r>
              <a:rPr lang="en-US" dirty="0" err="1"/>
              <a:t>yönelik</a:t>
            </a:r>
            <a:r>
              <a:rPr lang="en-US" dirty="0"/>
              <a:t> </a:t>
            </a:r>
            <a:r>
              <a:rPr lang="en-US" dirty="0" err="1"/>
              <a:t>ampirik</a:t>
            </a:r>
            <a:r>
              <a:rPr lang="en-US" dirty="0"/>
              <a:t> </a:t>
            </a:r>
            <a:r>
              <a:rPr lang="en-US" dirty="0" err="1"/>
              <a:t>antimikrobiyaller</a:t>
            </a:r>
            <a:r>
              <a:rPr lang="en-US" dirty="0"/>
              <a:t> </a:t>
            </a:r>
            <a:r>
              <a:rPr lang="en-US" dirty="0" err="1"/>
              <a:t>önerilmektedir</a:t>
            </a:r>
            <a:r>
              <a:rPr lang="en-US" dirty="0"/>
              <a:t>. </a:t>
            </a:r>
            <a:r>
              <a:rPr lang="en-US" dirty="0" err="1"/>
              <a:t>Sepsisli</a:t>
            </a:r>
            <a:r>
              <a:rPr lang="en-US" dirty="0"/>
              <a:t> </a:t>
            </a:r>
            <a:r>
              <a:rPr lang="en-US" dirty="0" err="1"/>
              <a:t>hastalara</a:t>
            </a:r>
            <a:r>
              <a:rPr lang="en-US" dirty="0"/>
              <a:t> hasta </a:t>
            </a:r>
            <a:r>
              <a:rPr lang="en-US" dirty="0" err="1"/>
              <a:t>değerlendirmesinden</a:t>
            </a:r>
            <a:r>
              <a:rPr lang="en-US" dirty="0"/>
              <a:t> </a:t>
            </a:r>
            <a:r>
              <a:rPr lang="en-US" dirty="0" err="1"/>
              <a:t>sonraki</a:t>
            </a:r>
            <a:r>
              <a:rPr lang="en-US" dirty="0"/>
              <a:t> ilk </a:t>
            </a:r>
            <a:r>
              <a:rPr lang="en-US" dirty="0" err="1"/>
              <a:t>bir</a:t>
            </a:r>
            <a:r>
              <a:rPr lang="en-US" dirty="0"/>
              <a:t> </a:t>
            </a:r>
            <a:r>
              <a:rPr lang="en-US" dirty="0" err="1"/>
              <a:t>saat</a:t>
            </a:r>
            <a:r>
              <a:rPr lang="en-US" dirty="0"/>
              <a:t> </a:t>
            </a:r>
            <a:r>
              <a:rPr lang="en-US" dirty="0" err="1"/>
              <a:t>içinde</a:t>
            </a:r>
            <a:r>
              <a:rPr lang="en-US" dirty="0"/>
              <a:t> </a:t>
            </a:r>
            <a:r>
              <a:rPr lang="en-US" dirty="0" err="1"/>
              <a:t>antimikrobiyallerin</a:t>
            </a:r>
            <a:r>
              <a:rPr lang="en-US" dirty="0"/>
              <a:t> </a:t>
            </a:r>
            <a:r>
              <a:rPr lang="en-US" dirty="0" err="1"/>
              <a:t>verilmesi</a:t>
            </a:r>
            <a:r>
              <a:rPr lang="en-US" dirty="0"/>
              <a:t> </a:t>
            </a:r>
            <a:r>
              <a:rPr lang="en-US" dirty="0" err="1"/>
              <a:t>sağlanmalıdır</a:t>
            </a:r>
            <a:endParaRPr lang="tr-TR" dirty="0"/>
          </a:p>
          <a:p>
            <a:pPr>
              <a:lnSpc>
                <a:spcPct val="110000"/>
              </a:lnSpc>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bakımı ve tedavisi</a:t>
            </a:r>
          </a:p>
        </p:txBody>
      </p:sp>
    </p:spTree>
    <p:extLst>
      <p:ext uri="{BB962C8B-B14F-4D97-AF65-F5344CB8AC3E}">
        <p14:creationId xmlns:p14="http://schemas.microsoft.com/office/powerpoint/2010/main" val="3220763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43000" y="1275283"/>
            <a:ext cx="10125075" cy="5294010"/>
          </a:xfrm>
        </p:spPr>
        <p:txBody>
          <a:bodyPr>
            <a:normAutofit fontScale="85000" lnSpcReduction="10000"/>
          </a:bodyPr>
          <a:lstStyle/>
          <a:p>
            <a:pPr lvl="0">
              <a:lnSpc>
                <a:spcPct val="120000"/>
              </a:lnSpc>
            </a:pPr>
            <a:r>
              <a:rPr lang="en-US" dirty="0" err="1">
                <a:latin typeface="+mn-lt"/>
              </a:rPr>
              <a:t>Başka</a:t>
            </a:r>
            <a:r>
              <a:rPr lang="en-US" dirty="0">
                <a:latin typeface="+mn-lt"/>
              </a:rPr>
              <a:t> </a:t>
            </a:r>
            <a:r>
              <a:rPr lang="en-US" dirty="0" err="1">
                <a:latin typeface="+mn-lt"/>
              </a:rPr>
              <a:t>bir</a:t>
            </a:r>
            <a:r>
              <a:rPr lang="en-US" dirty="0">
                <a:latin typeface="+mn-lt"/>
              </a:rPr>
              <a:t> </a:t>
            </a:r>
            <a:r>
              <a:rPr lang="en-US" dirty="0" err="1">
                <a:latin typeface="+mn-lt"/>
              </a:rPr>
              <a:t>nedenle</a:t>
            </a:r>
            <a:r>
              <a:rPr lang="en-US" dirty="0">
                <a:latin typeface="+mn-lt"/>
              </a:rPr>
              <a:t> </a:t>
            </a:r>
            <a:r>
              <a:rPr lang="en-US" dirty="0" err="1">
                <a:latin typeface="+mn-lt"/>
              </a:rPr>
              <a:t>endike</a:t>
            </a:r>
            <a:r>
              <a:rPr lang="en-US" dirty="0">
                <a:latin typeface="+mn-lt"/>
              </a:rPr>
              <a:t> </a:t>
            </a:r>
            <a:r>
              <a:rPr lang="en-US" dirty="0" err="1">
                <a:latin typeface="+mn-lt"/>
              </a:rPr>
              <a:t>olmadığı</a:t>
            </a:r>
            <a:r>
              <a:rPr lang="en-US" dirty="0">
                <a:latin typeface="+mn-lt"/>
              </a:rPr>
              <a:t> </a:t>
            </a:r>
            <a:r>
              <a:rPr lang="en-US" dirty="0" err="1">
                <a:latin typeface="+mn-lt"/>
              </a:rPr>
              <a:t>sürece</a:t>
            </a:r>
            <a:r>
              <a:rPr lang="en-US" dirty="0">
                <a:latin typeface="+mn-lt"/>
              </a:rPr>
              <a:t> viral </a:t>
            </a:r>
            <a:r>
              <a:rPr lang="en-US" dirty="0" err="1">
                <a:latin typeface="+mn-lt"/>
              </a:rPr>
              <a:t>pnömoninin</a:t>
            </a:r>
            <a:r>
              <a:rPr lang="en-US" dirty="0">
                <a:latin typeface="+mn-lt"/>
              </a:rPr>
              <a:t> </a:t>
            </a:r>
            <a:r>
              <a:rPr lang="en-US" dirty="0" err="1">
                <a:latin typeface="+mn-lt"/>
              </a:rPr>
              <a:t>veya</a:t>
            </a:r>
            <a:r>
              <a:rPr lang="en-US" dirty="0">
                <a:latin typeface="+mn-lt"/>
              </a:rPr>
              <a:t> </a:t>
            </a:r>
            <a:r>
              <a:rPr lang="en-US" dirty="0" err="1">
                <a:latin typeface="+mn-lt"/>
              </a:rPr>
              <a:t>ARDS'nin</a:t>
            </a:r>
            <a:r>
              <a:rPr lang="en-US" dirty="0">
                <a:latin typeface="+mn-lt"/>
              </a:rPr>
              <a:t> </a:t>
            </a:r>
            <a:r>
              <a:rPr lang="en-US" dirty="0" err="1">
                <a:latin typeface="+mn-lt"/>
              </a:rPr>
              <a:t>tedavisi</a:t>
            </a:r>
            <a:r>
              <a:rPr lang="en-US" dirty="0">
                <a:latin typeface="+mn-lt"/>
              </a:rPr>
              <a:t> </a:t>
            </a:r>
            <a:r>
              <a:rPr lang="en-US" dirty="0" err="1">
                <a:latin typeface="+mn-lt"/>
              </a:rPr>
              <a:t>için</a:t>
            </a:r>
            <a:r>
              <a:rPr lang="en-US" dirty="0">
                <a:latin typeface="+mn-lt"/>
              </a:rPr>
              <a:t> </a:t>
            </a:r>
            <a:r>
              <a:rPr lang="en-US" dirty="0" err="1">
                <a:latin typeface="+mn-lt"/>
              </a:rPr>
              <a:t>rutin</a:t>
            </a:r>
            <a:r>
              <a:rPr lang="en-US" dirty="0">
                <a:latin typeface="+mn-lt"/>
              </a:rPr>
              <a:t> </a:t>
            </a:r>
            <a:r>
              <a:rPr lang="en-US" dirty="0" err="1">
                <a:latin typeface="+mn-lt"/>
              </a:rPr>
              <a:t>olarak</a:t>
            </a:r>
            <a:r>
              <a:rPr lang="en-US" dirty="0">
                <a:latin typeface="+mn-lt"/>
              </a:rPr>
              <a:t> </a:t>
            </a:r>
            <a:r>
              <a:rPr lang="en-US" dirty="0" err="1">
                <a:latin typeface="+mn-lt"/>
              </a:rPr>
              <a:t>sistemik</a:t>
            </a:r>
            <a:r>
              <a:rPr lang="en-US" dirty="0">
                <a:latin typeface="+mn-lt"/>
              </a:rPr>
              <a:t> </a:t>
            </a:r>
            <a:r>
              <a:rPr lang="en-US" dirty="0" err="1">
                <a:latin typeface="+mn-lt"/>
              </a:rPr>
              <a:t>kortikosteroid</a:t>
            </a:r>
            <a:r>
              <a:rPr lang="en-US" dirty="0">
                <a:latin typeface="+mn-lt"/>
              </a:rPr>
              <a:t> </a:t>
            </a:r>
            <a:r>
              <a:rPr lang="en-US" dirty="0" err="1">
                <a:latin typeface="+mn-lt"/>
              </a:rPr>
              <a:t>verilmemelidir</a:t>
            </a:r>
            <a:endParaRPr lang="tr-TR" dirty="0">
              <a:latin typeface="+mn-lt"/>
            </a:endParaRPr>
          </a:p>
          <a:p>
            <a:pPr lvl="1">
              <a:lnSpc>
                <a:spcPct val="120000"/>
              </a:lnSpc>
            </a:pPr>
            <a:r>
              <a:rPr lang="tr-TR" dirty="0">
                <a:cs typeface="Arial" panose="020B0604020202020204" pitchFamily="34" charset="0"/>
              </a:rPr>
              <a:t>G</a:t>
            </a:r>
            <a:r>
              <a:rPr lang="en-US" dirty="0" err="1">
                <a:cs typeface="Arial" panose="020B0604020202020204" pitchFamily="34" charset="0"/>
              </a:rPr>
              <a:t>özlemsel</a:t>
            </a:r>
            <a:r>
              <a:rPr lang="en-US" dirty="0">
                <a:cs typeface="Arial" panose="020B0604020202020204" pitchFamily="34" charset="0"/>
              </a:rPr>
              <a:t> </a:t>
            </a:r>
            <a:r>
              <a:rPr lang="en-US" dirty="0" err="1">
                <a:cs typeface="Arial" panose="020B0604020202020204" pitchFamily="34" charset="0"/>
              </a:rPr>
              <a:t>çalışmalar</a:t>
            </a:r>
            <a:r>
              <a:rPr lang="tr-TR" dirty="0">
                <a:cs typeface="Arial" panose="020B0604020202020204" pitchFamily="34" charset="0"/>
              </a:rPr>
              <a:t>da</a:t>
            </a:r>
            <a:r>
              <a:rPr lang="en-US" dirty="0">
                <a:cs typeface="Arial" panose="020B0604020202020204" pitchFamily="34" charset="0"/>
              </a:rPr>
              <a:t> SARS </a:t>
            </a:r>
            <a:r>
              <a:rPr lang="en-US" dirty="0" err="1">
                <a:cs typeface="Arial" panose="020B0604020202020204" pitchFamily="34" charset="0"/>
              </a:rPr>
              <a:t>hastalarında</a:t>
            </a:r>
            <a:r>
              <a:rPr lang="en-US" dirty="0">
                <a:cs typeface="Arial" panose="020B0604020202020204" pitchFamily="34" charset="0"/>
              </a:rPr>
              <a:t> </a:t>
            </a:r>
            <a:r>
              <a:rPr lang="en-US" dirty="0" err="1">
                <a:cs typeface="Arial" panose="020B0604020202020204" pitchFamily="34" charset="0"/>
              </a:rPr>
              <a:t>uygulanan</a:t>
            </a:r>
            <a:r>
              <a:rPr lang="en-US" dirty="0">
                <a:cs typeface="Arial" panose="020B0604020202020204" pitchFamily="34" charset="0"/>
              </a:rPr>
              <a:t> </a:t>
            </a:r>
            <a:r>
              <a:rPr lang="en-US" dirty="0" err="1">
                <a:cs typeface="Arial" panose="020B0604020202020204" pitchFamily="34" charset="0"/>
              </a:rPr>
              <a:t>kortikosteroidlerin</a:t>
            </a:r>
            <a:r>
              <a:rPr lang="en-US" dirty="0">
                <a:cs typeface="Arial" panose="020B0604020202020204" pitchFamily="34" charset="0"/>
              </a:rPr>
              <a:t> </a:t>
            </a:r>
            <a:r>
              <a:rPr lang="en-US" dirty="0" err="1">
                <a:cs typeface="Arial" panose="020B0604020202020204" pitchFamily="34" charset="0"/>
              </a:rPr>
              <a:t>sağkalım</a:t>
            </a:r>
            <a:r>
              <a:rPr lang="en-US" dirty="0">
                <a:cs typeface="Arial" panose="020B0604020202020204" pitchFamily="34" charset="0"/>
              </a:rPr>
              <a:t> </a:t>
            </a:r>
            <a:r>
              <a:rPr lang="en-US" dirty="0" err="1">
                <a:cs typeface="Arial" panose="020B0604020202020204" pitchFamily="34" charset="0"/>
              </a:rPr>
              <a:t>yararı</a:t>
            </a:r>
            <a:r>
              <a:rPr lang="en-US" dirty="0">
                <a:cs typeface="Arial" panose="020B0604020202020204" pitchFamily="34" charset="0"/>
              </a:rPr>
              <a:t> </a:t>
            </a:r>
            <a:r>
              <a:rPr lang="en-US" dirty="0" err="1">
                <a:cs typeface="Arial" panose="020B0604020202020204" pitchFamily="34" charset="0"/>
              </a:rPr>
              <a:t>sağlamadığı</a:t>
            </a:r>
            <a:r>
              <a:rPr lang="tr-TR" dirty="0">
                <a:cs typeface="Arial" panose="020B0604020202020204" pitchFamily="34" charset="0"/>
              </a:rPr>
              <a:t>,</a:t>
            </a:r>
            <a:r>
              <a:rPr lang="en-US" dirty="0">
                <a:cs typeface="Arial" panose="020B0604020202020204" pitchFamily="34" charset="0"/>
              </a:rPr>
              <a:t> </a:t>
            </a:r>
            <a:r>
              <a:rPr lang="en-US" dirty="0" err="1">
                <a:cs typeface="Arial" panose="020B0604020202020204" pitchFamily="34" charset="0"/>
              </a:rPr>
              <a:t>olası</a:t>
            </a:r>
            <a:r>
              <a:rPr lang="en-US" dirty="0">
                <a:cs typeface="Arial" panose="020B0604020202020204" pitchFamily="34" charset="0"/>
              </a:rPr>
              <a:t> </a:t>
            </a:r>
            <a:r>
              <a:rPr lang="en-US" dirty="0" err="1">
                <a:cs typeface="Arial" panose="020B0604020202020204" pitchFamily="34" charset="0"/>
              </a:rPr>
              <a:t>zararları</a:t>
            </a:r>
            <a:r>
              <a:rPr lang="en-US" dirty="0">
                <a:cs typeface="Arial" panose="020B0604020202020204" pitchFamily="34" charset="0"/>
              </a:rPr>
              <a:t> </a:t>
            </a:r>
            <a:r>
              <a:rPr lang="en-US" dirty="0" err="1">
                <a:cs typeface="Arial" panose="020B0604020202020204" pitchFamily="34" charset="0"/>
              </a:rPr>
              <a:t>olabileceği</a:t>
            </a:r>
            <a:r>
              <a:rPr lang="en-US" dirty="0">
                <a:cs typeface="Arial" panose="020B0604020202020204" pitchFamily="34" charset="0"/>
              </a:rPr>
              <a:t> (</a:t>
            </a:r>
            <a:r>
              <a:rPr lang="en-US" dirty="0" err="1">
                <a:cs typeface="Arial" panose="020B0604020202020204" pitchFamily="34" charset="0"/>
              </a:rPr>
              <a:t>avasküler</a:t>
            </a:r>
            <a:r>
              <a:rPr lang="en-US" dirty="0">
                <a:cs typeface="Arial" panose="020B0604020202020204" pitchFamily="34" charset="0"/>
              </a:rPr>
              <a:t> </a:t>
            </a:r>
            <a:r>
              <a:rPr lang="en-US" dirty="0" err="1">
                <a:cs typeface="Arial" panose="020B0604020202020204" pitchFamily="34" charset="0"/>
              </a:rPr>
              <a:t>nekroz</a:t>
            </a:r>
            <a:r>
              <a:rPr lang="en-US" dirty="0">
                <a:cs typeface="Arial" panose="020B0604020202020204" pitchFamily="34" charset="0"/>
              </a:rPr>
              <a:t>, </a:t>
            </a:r>
            <a:r>
              <a:rPr lang="en-US" dirty="0" err="1">
                <a:cs typeface="Arial" panose="020B0604020202020204" pitchFamily="34" charset="0"/>
              </a:rPr>
              <a:t>psikoz</a:t>
            </a:r>
            <a:r>
              <a:rPr lang="en-US" dirty="0">
                <a:cs typeface="Arial" panose="020B0604020202020204" pitchFamily="34" charset="0"/>
              </a:rPr>
              <a:t>, </a:t>
            </a:r>
            <a:r>
              <a:rPr lang="en-US" dirty="0" err="1">
                <a:cs typeface="Arial" panose="020B0604020202020204" pitchFamily="34" charset="0"/>
              </a:rPr>
              <a:t>diyabet</a:t>
            </a:r>
            <a:r>
              <a:rPr lang="en-US" dirty="0">
                <a:cs typeface="Arial" panose="020B0604020202020204" pitchFamily="34" charset="0"/>
              </a:rPr>
              <a:t> </a:t>
            </a:r>
            <a:r>
              <a:rPr lang="en-US" dirty="0" err="1">
                <a:cs typeface="Arial" panose="020B0604020202020204" pitchFamily="34" charset="0"/>
              </a:rPr>
              <a:t>ve</a:t>
            </a:r>
            <a:r>
              <a:rPr lang="en-US" dirty="0">
                <a:cs typeface="Arial" panose="020B0604020202020204" pitchFamily="34" charset="0"/>
              </a:rPr>
              <a:t> </a:t>
            </a:r>
            <a:r>
              <a:rPr lang="en-US" dirty="0" err="1">
                <a:cs typeface="Arial" panose="020B0604020202020204" pitchFamily="34" charset="0"/>
              </a:rPr>
              <a:t>gecikmiş</a:t>
            </a:r>
            <a:r>
              <a:rPr lang="en-US" dirty="0">
                <a:cs typeface="Arial" panose="020B0604020202020204" pitchFamily="34" charset="0"/>
              </a:rPr>
              <a:t> viral </a:t>
            </a:r>
            <a:r>
              <a:rPr lang="en-US" dirty="0" err="1">
                <a:cs typeface="Arial" panose="020B0604020202020204" pitchFamily="34" charset="0"/>
              </a:rPr>
              <a:t>klirens</a:t>
            </a:r>
            <a:r>
              <a:rPr lang="en-US" dirty="0">
                <a:cs typeface="Arial" panose="020B0604020202020204" pitchFamily="34" charset="0"/>
              </a:rPr>
              <a:t>) </a:t>
            </a:r>
            <a:r>
              <a:rPr lang="en-US" dirty="0" err="1">
                <a:cs typeface="Arial" panose="020B0604020202020204" pitchFamily="34" charset="0"/>
              </a:rPr>
              <a:t>rapor</a:t>
            </a:r>
            <a:r>
              <a:rPr lang="en-US" dirty="0">
                <a:cs typeface="Arial" panose="020B0604020202020204" pitchFamily="34" charset="0"/>
              </a:rPr>
              <a:t> </a:t>
            </a:r>
            <a:r>
              <a:rPr lang="en-US" dirty="0" err="1">
                <a:cs typeface="Arial" panose="020B0604020202020204" pitchFamily="34" charset="0"/>
              </a:rPr>
              <a:t>edilmiştir</a:t>
            </a:r>
            <a:r>
              <a:rPr lang="en-US" dirty="0">
                <a:cs typeface="Arial" panose="020B0604020202020204" pitchFamily="34" charset="0"/>
              </a:rPr>
              <a:t> </a:t>
            </a:r>
            <a:endParaRPr lang="tr-TR" dirty="0">
              <a:cs typeface="Arial" panose="020B0604020202020204" pitchFamily="34" charset="0"/>
            </a:endParaRPr>
          </a:p>
          <a:p>
            <a:pPr lvl="0">
              <a:lnSpc>
                <a:spcPct val="120000"/>
              </a:lnSpc>
            </a:pPr>
            <a:r>
              <a:rPr lang="en-US" dirty="0">
                <a:latin typeface="+mn-lt"/>
              </a:rPr>
              <a:t>SARI </a:t>
            </a:r>
            <a:r>
              <a:rPr lang="en-US" dirty="0" err="1">
                <a:latin typeface="+mn-lt"/>
              </a:rPr>
              <a:t>hastaları</a:t>
            </a:r>
            <a:r>
              <a:rPr lang="en-US" dirty="0">
                <a:latin typeface="+mn-lt"/>
              </a:rPr>
              <a:t> </a:t>
            </a:r>
            <a:r>
              <a:rPr lang="en-US" dirty="0" err="1">
                <a:latin typeface="+mn-lt"/>
              </a:rPr>
              <a:t>hızlı</a:t>
            </a:r>
            <a:r>
              <a:rPr lang="en-US" dirty="0">
                <a:latin typeface="+mn-lt"/>
              </a:rPr>
              <a:t> </a:t>
            </a:r>
            <a:r>
              <a:rPr lang="en-US" dirty="0" err="1">
                <a:latin typeface="+mn-lt"/>
              </a:rPr>
              <a:t>ilerleyen</a:t>
            </a:r>
            <a:r>
              <a:rPr lang="en-US" dirty="0">
                <a:latin typeface="+mn-lt"/>
              </a:rPr>
              <a:t> </a:t>
            </a:r>
            <a:r>
              <a:rPr lang="en-US" dirty="0" err="1">
                <a:latin typeface="+mn-lt"/>
              </a:rPr>
              <a:t>solunum</a:t>
            </a:r>
            <a:r>
              <a:rPr lang="en-US" dirty="0">
                <a:latin typeface="+mn-lt"/>
              </a:rPr>
              <a:t> </a:t>
            </a:r>
            <a:r>
              <a:rPr lang="en-US" dirty="0" err="1">
                <a:latin typeface="+mn-lt"/>
              </a:rPr>
              <a:t>yetmezliği</a:t>
            </a:r>
            <a:r>
              <a:rPr lang="en-US" dirty="0">
                <a:latin typeface="+mn-lt"/>
              </a:rPr>
              <a:t> </a:t>
            </a:r>
            <a:r>
              <a:rPr lang="en-US" dirty="0" err="1">
                <a:latin typeface="+mn-lt"/>
              </a:rPr>
              <a:t>ve</a:t>
            </a:r>
            <a:r>
              <a:rPr lang="en-US" dirty="0">
                <a:latin typeface="+mn-lt"/>
              </a:rPr>
              <a:t> sepsis </a:t>
            </a:r>
            <a:r>
              <a:rPr lang="en-US" dirty="0" err="1">
                <a:latin typeface="+mn-lt"/>
              </a:rPr>
              <a:t>açısından</a:t>
            </a:r>
            <a:r>
              <a:rPr lang="en-US" dirty="0">
                <a:latin typeface="+mn-lt"/>
              </a:rPr>
              <a:t> </a:t>
            </a:r>
            <a:r>
              <a:rPr lang="en-US" dirty="0" err="1">
                <a:latin typeface="+mn-lt"/>
              </a:rPr>
              <a:t>yakından</a:t>
            </a:r>
            <a:r>
              <a:rPr lang="en-US" dirty="0">
                <a:latin typeface="+mn-lt"/>
              </a:rPr>
              <a:t> </a:t>
            </a:r>
            <a:r>
              <a:rPr lang="en-US" dirty="0" err="1">
                <a:latin typeface="+mn-lt"/>
              </a:rPr>
              <a:t>izlenmeli</a:t>
            </a:r>
            <a:r>
              <a:rPr lang="en-US" dirty="0">
                <a:latin typeface="+mn-lt"/>
              </a:rPr>
              <a:t> </a:t>
            </a:r>
            <a:r>
              <a:rPr lang="en-US" dirty="0" err="1">
                <a:latin typeface="+mn-lt"/>
              </a:rPr>
              <a:t>ve</a:t>
            </a:r>
            <a:r>
              <a:rPr lang="en-US" dirty="0">
                <a:latin typeface="+mn-lt"/>
              </a:rPr>
              <a:t> </a:t>
            </a:r>
            <a:r>
              <a:rPr lang="en-US" dirty="0" err="1">
                <a:latin typeface="+mn-lt"/>
              </a:rPr>
              <a:t>gerekli</a:t>
            </a:r>
            <a:r>
              <a:rPr lang="en-US" dirty="0">
                <a:latin typeface="+mn-lt"/>
              </a:rPr>
              <a:t> </a:t>
            </a:r>
            <a:r>
              <a:rPr lang="en-US" dirty="0" err="1">
                <a:latin typeface="+mn-lt"/>
              </a:rPr>
              <a:t>durumlarda</a:t>
            </a:r>
            <a:r>
              <a:rPr lang="en-US" dirty="0">
                <a:latin typeface="+mn-lt"/>
              </a:rPr>
              <a:t> </a:t>
            </a:r>
            <a:r>
              <a:rPr lang="en-US" dirty="0" err="1">
                <a:latin typeface="+mn-lt"/>
              </a:rPr>
              <a:t>destekleyici</a:t>
            </a:r>
            <a:r>
              <a:rPr lang="en-US" dirty="0">
                <a:latin typeface="+mn-lt"/>
              </a:rPr>
              <a:t> </a:t>
            </a:r>
            <a:r>
              <a:rPr lang="en-US" dirty="0" err="1">
                <a:latin typeface="+mn-lt"/>
              </a:rPr>
              <a:t>tedavi</a:t>
            </a:r>
            <a:r>
              <a:rPr lang="en-US" dirty="0">
                <a:latin typeface="+mn-lt"/>
              </a:rPr>
              <a:t> </a:t>
            </a:r>
            <a:r>
              <a:rPr lang="en-US" dirty="0" err="1">
                <a:latin typeface="+mn-lt"/>
              </a:rPr>
              <a:t>uygulanmalıdır</a:t>
            </a:r>
            <a:endParaRPr lang="tr-TR" dirty="0">
              <a:latin typeface="+mn-lt"/>
            </a:endParaRPr>
          </a:p>
          <a:p>
            <a:pPr lvl="0">
              <a:lnSpc>
                <a:spcPct val="120000"/>
              </a:lnSpc>
            </a:pPr>
            <a:r>
              <a:rPr lang="en-US" dirty="0" err="1">
                <a:latin typeface="+mn-lt"/>
              </a:rPr>
              <a:t>Kritik</a:t>
            </a:r>
            <a:r>
              <a:rPr lang="en-US" dirty="0">
                <a:latin typeface="+mn-lt"/>
              </a:rPr>
              <a:t> </a:t>
            </a:r>
            <a:r>
              <a:rPr lang="en-US" dirty="0" err="1">
                <a:latin typeface="+mn-lt"/>
              </a:rPr>
              <a:t>hastaların</a:t>
            </a:r>
            <a:r>
              <a:rPr lang="en-US" dirty="0">
                <a:latin typeface="+mn-lt"/>
              </a:rPr>
              <a:t> </a:t>
            </a:r>
            <a:r>
              <a:rPr lang="en-US" dirty="0" err="1">
                <a:latin typeface="+mn-lt"/>
              </a:rPr>
              <a:t>yönetiminde</a:t>
            </a:r>
            <a:r>
              <a:rPr lang="en-US" dirty="0">
                <a:latin typeface="+mn-lt"/>
              </a:rPr>
              <a:t> </a:t>
            </a:r>
            <a:r>
              <a:rPr lang="en-US" dirty="0" err="1">
                <a:latin typeface="+mn-lt"/>
              </a:rPr>
              <a:t>eşlik</a:t>
            </a:r>
            <a:r>
              <a:rPr lang="en-US" dirty="0">
                <a:latin typeface="+mn-lt"/>
              </a:rPr>
              <a:t> </a:t>
            </a:r>
            <a:r>
              <a:rPr lang="en-US" dirty="0" err="1">
                <a:latin typeface="+mn-lt"/>
              </a:rPr>
              <a:t>eden</a:t>
            </a:r>
            <a:r>
              <a:rPr lang="en-US" dirty="0">
                <a:latin typeface="+mn-lt"/>
              </a:rPr>
              <a:t> </a:t>
            </a:r>
            <a:r>
              <a:rPr lang="en-US" dirty="0" err="1">
                <a:latin typeface="+mn-lt"/>
              </a:rPr>
              <a:t>hastalıklar</a:t>
            </a:r>
            <a:r>
              <a:rPr lang="en-US" dirty="0">
                <a:latin typeface="+mn-lt"/>
              </a:rPr>
              <a:t> </a:t>
            </a:r>
            <a:r>
              <a:rPr lang="en-US" dirty="0" err="1">
                <a:latin typeface="+mn-lt"/>
              </a:rPr>
              <a:t>yönünden</a:t>
            </a:r>
            <a:r>
              <a:rPr lang="en-US" dirty="0">
                <a:latin typeface="+mn-lt"/>
              </a:rPr>
              <a:t> </a:t>
            </a:r>
            <a:r>
              <a:rPr lang="en-US" dirty="0" err="1">
                <a:latin typeface="+mn-lt"/>
              </a:rPr>
              <a:t>yakından</a:t>
            </a:r>
            <a:r>
              <a:rPr lang="en-US" dirty="0">
                <a:latin typeface="+mn-lt"/>
              </a:rPr>
              <a:t> </a:t>
            </a:r>
            <a:r>
              <a:rPr lang="en-US" dirty="0" err="1">
                <a:latin typeface="+mn-lt"/>
              </a:rPr>
              <a:t>takibi</a:t>
            </a:r>
            <a:r>
              <a:rPr lang="en-US" dirty="0">
                <a:latin typeface="+mn-lt"/>
              </a:rPr>
              <a:t> </a:t>
            </a:r>
            <a:r>
              <a:rPr lang="en-US" dirty="0" err="1">
                <a:latin typeface="+mn-lt"/>
              </a:rPr>
              <a:t>çok</a:t>
            </a:r>
            <a:r>
              <a:rPr lang="en-US" dirty="0">
                <a:latin typeface="+mn-lt"/>
              </a:rPr>
              <a:t> </a:t>
            </a:r>
            <a:r>
              <a:rPr lang="en-US" dirty="0" err="1">
                <a:latin typeface="+mn-lt"/>
              </a:rPr>
              <a:t>önemlidir</a:t>
            </a:r>
            <a:endParaRPr lang="tr-TR" dirty="0">
              <a:latin typeface="+mn-lt"/>
            </a:endParaRPr>
          </a:p>
          <a:p>
            <a:pPr lvl="0">
              <a:lnSpc>
                <a:spcPct val="120000"/>
              </a:lnSpc>
            </a:pPr>
            <a:r>
              <a:rPr lang="en-US" dirty="0" err="1">
                <a:latin typeface="+mn-lt"/>
              </a:rPr>
              <a:t>Bugün</a:t>
            </a:r>
            <a:r>
              <a:rPr lang="en-US" dirty="0">
                <a:latin typeface="+mn-lt"/>
              </a:rPr>
              <a:t> </a:t>
            </a:r>
            <a:r>
              <a:rPr lang="en-US" dirty="0" err="1">
                <a:latin typeface="+mn-lt"/>
              </a:rPr>
              <a:t>için</a:t>
            </a:r>
            <a:r>
              <a:rPr lang="en-US" dirty="0">
                <a:latin typeface="+mn-lt"/>
              </a:rPr>
              <a:t> </a:t>
            </a:r>
            <a:r>
              <a:rPr lang="en-US" dirty="0" err="1">
                <a:latin typeface="+mn-lt"/>
              </a:rPr>
              <a:t>Coronovirus’lara</a:t>
            </a:r>
            <a:r>
              <a:rPr lang="en-US" dirty="0">
                <a:latin typeface="+mn-lt"/>
              </a:rPr>
              <a:t> </a:t>
            </a:r>
            <a:r>
              <a:rPr lang="en-US" dirty="0" err="1">
                <a:latin typeface="+mn-lt"/>
              </a:rPr>
              <a:t>yönelik</a:t>
            </a:r>
            <a:r>
              <a:rPr lang="en-US" dirty="0">
                <a:latin typeface="+mn-lt"/>
              </a:rPr>
              <a:t> </a:t>
            </a:r>
            <a:r>
              <a:rPr lang="en-US" dirty="0" err="1">
                <a:latin typeface="+mn-lt"/>
              </a:rPr>
              <a:t>geliştirilmiş</a:t>
            </a:r>
            <a:r>
              <a:rPr lang="en-US" dirty="0">
                <a:latin typeface="+mn-lt"/>
              </a:rPr>
              <a:t> </a:t>
            </a:r>
            <a:r>
              <a:rPr lang="en-US" dirty="0" err="1">
                <a:latin typeface="+mn-lt"/>
              </a:rPr>
              <a:t>bir</a:t>
            </a:r>
            <a:r>
              <a:rPr lang="en-US" dirty="0">
                <a:latin typeface="+mn-lt"/>
              </a:rPr>
              <a:t> </a:t>
            </a:r>
            <a:r>
              <a:rPr lang="en-US" dirty="0" err="1">
                <a:latin typeface="+mn-lt"/>
              </a:rPr>
              <a:t>aşı</a:t>
            </a:r>
            <a:r>
              <a:rPr lang="en-US" dirty="0">
                <a:latin typeface="+mn-lt"/>
              </a:rPr>
              <a:t> </a:t>
            </a:r>
            <a:r>
              <a:rPr lang="en-US" dirty="0" err="1">
                <a:latin typeface="+mn-lt"/>
              </a:rPr>
              <a:t>bulunmamaktadır</a:t>
            </a: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bakımı ve tedavisi</a:t>
            </a:r>
          </a:p>
        </p:txBody>
      </p:sp>
    </p:spTree>
    <p:extLst>
      <p:ext uri="{BB962C8B-B14F-4D97-AF65-F5344CB8AC3E}">
        <p14:creationId xmlns:p14="http://schemas.microsoft.com/office/powerpoint/2010/main" val="2408597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id="{3F913DE6-6B00-4096-9E3C-0EBCB0B73492}"/>
              </a:ext>
            </a:extLst>
          </p:cNvPr>
          <p:cNvSpPr/>
          <p:nvPr/>
        </p:nvSpPr>
        <p:spPr>
          <a:xfrm>
            <a:off x="5283918" y="3269218"/>
            <a:ext cx="1624164" cy="707886"/>
          </a:xfrm>
          <a:prstGeom prst="rect">
            <a:avLst/>
          </a:prstGeom>
        </p:spPr>
        <p:txBody>
          <a:bodyPr wrap="none">
            <a:spAutoFit/>
          </a:bodyPr>
          <a:lstStyle/>
          <a:p>
            <a:pPr algn="ctr"/>
            <a:r>
              <a:rPr lang="tr-TR" sz="4000" b="1" dirty="0">
                <a:latin typeface="+mj-lt"/>
                <a:ea typeface="Times New Roman" panose="02020603050405020304" pitchFamily="18" charset="0"/>
              </a:rPr>
              <a:t>ÖZET</a:t>
            </a:r>
            <a:endParaRPr lang="tr-TR" sz="4000" b="1" dirty="0">
              <a:latin typeface="+mj-lt"/>
            </a:endParaRPr>
          </a:p>
        </p:txBody>
      </p:sp>
    </p:spTree>
    <p:extLst>
      <p:ext uri="{BB962C8B-B14F-4D97-AF65-F5344CB8AC3E}">
        <p14:creationId xmlns:p14="http://schemas.microsoft.com/office/powerpoint/2010/main" val="3010873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325880" y="1017270"/>
            <a:ext cx="9898379" cy="5485151"/>
          </a:xfrm>
        </p:spPr>
        <p:txBody>
          <a:bodyPr>
            <a:normAutofit fontScale="55000" lnSpcReduction="20000"/>
          </a:bodyPr>
          <a:lstStyle/>
          <a:p>
            <a:pPr marL="0" indent="0">
              <a:lnSpc>
                <a:spcPct val="120000"/>
              </a:lnSpc>
              <a:buNone/>
            </a:pPr>
            <a:r>
              <a:rPr lang="tr-TR" sz="3800" b="1" dirty="0">
                <a:latin typeface="+mn-lt"/>
                <a:ea typeface="Century Gothic" charset="0"/>
              </a:rPr>
              <a:t>Olası Vaka tanımına uyan hasta;</a:t>
            </a:r>
          </a:p>
          <a:p>
            <a:pPr>
              <a:lnSpc>
                <a:spcPct val="120000"/>
              </a:lnSpc>
            </a:pPr>
            <a:r>
              <a:rPr lang="tr-TR" sz="3500" dirty="0">
                <a:latin typeface="+mn-lt"/>
                <a:ea typeface="Century Gothic" charset="0"/>
              </a:rPr>
              <a:t>İzole edilmeli</a:t>
            </a:r>
          </a:p>
          <a:p>
            <a:pPr>
              <a:lnSpc>
                <a:spcPct val="120000"/>
              </a:lnSpc>
            </a:pPr>
            <a:r>
              <a:rPr lang="tr-TR" sz="3500" dirty="0">
                <a:latin typeface="+mn-lt"/>
                <a:ea typeface="Century Gothic" charset="0"/>
              </a:rPr>
              <a:t>Numune alınmalı, vaka bilgi formu ile birlikte ivedilikle İl Sağlık Müdürlüğü’ne iletilmeli</a:t>
            </a:r>
          </a:p>
          <a:p>
            <a:pPr lvl="0">
              <a:lnSpc>
                <a:spcPct val="120000"/>
              </a:lnSpc>
            </a:pPr>
            <a:r>
              <a:rPr lang="en-US" sz="3500" dirty="0" err="1">
                <a:latin typeface="+mn-lt"/>
              </a:rPr>
              <a:t>Mümkün</a:t>
            </a:r>
            <a:r>
              <a:rPr lang="en-US" sz="3500" dirty="0">
                <a:latin typeface="+mn-lt"/>
              </a:rPr>
              <a:t> </a:t>
            </a:r>
            <a:r>
              <a:rPr lang="en-US" sz="3500" dirty="0" err="1">
                <a:latin typeface="+mn-lt"/>
              </a:rPr>
              <a:t>olduğunca</a:t>
            </a:r>
            <a:r>
              <a:rPr lang="en-US" sz="3500" dirty="0">
                <a:latin typeface="+mn-lt"/>
              </a:rPr>
              <a:t> </a:t>
            </a:r>
            <a:r>
              <a:rPr lang="en-US" sz="3500" dirty="0" err="1">
                <a:latin typeface="+mn-lt"/>
              </a:rPr>
              <a:t>bu</a:t>
            </a:r>
            <a:r>
              <a:rPr lang="en-US" sz="3500" dirty="0">
                <a:latin typeface="+mn-lt"/>
              </a:rPr>
              <a:t> </a:t>
            </a:r>
            <a:r>
              <a:rPr lang="en-US" sz="3500" dirty="0" err="1">
                <a:latin typeface="+mn-lt"/>
              </a:rPr>
              <a:t>hastaların</a:t>
            </a:r>
            <a:r>
              <a:rPr lang="en-US" sz="3500" dirty="0">
                <a:latin typeface="+mn-lt"/>
              </a:rPr>
              <a:t> </a:t>
            </a:r>
            <a:r>
              <a:rPr lang="en-US" sz="3500" dirty="0" err="1">
                <a:latin typeface="+mn-lt"/>
              </a:rPr>
              <a:t>muayene</a:t>
            </a:r>
            <a:r>
              <a:rPr lang="en-US" sz="3500" dirty="0">
                <a:latin typeface="+mn-lt"/>
              </a:rPr>
              <a:t>, </a:t>
            </a:r>
            <a:r>
              <a:rPr lang="en-US" sz="3500" dirty="0" err="1">
                <a:latin typeface="+mn-lt"/>
              </a:rPr>
              <a:t>tetkik</a:t>
            </a:r>
            <a:r>
              <a:rPr lang="en-US" sz="3500" dirty="0">
                <a:latin typeface="+mn-lt"/>
              </a:rPr>
              <a:t> </a:t>
            </a:r>
            <a:r>
              <a:rPr lang="en-US" sz="3500" dirty="0" err="1">
                <a:latin typeface="+mn-lt"/>
              </a:rPr>
              <a:t>ve</a:t>
            </a:r>
            <a:r>
              <a:rPr lang="en-US" sz="3500" dirty="0">
                <a:latin typeface="+mn-lt"/>
              </a:rPr>
              <a:t> </a:t>
            </a:r>
            <a:r>
              <a:rPr lang="en-US" sz="3500" dirty="0" err="1">
                <a:latin typeface="+mn-lt"/>
              </a:rPr>
              <a:t>bakımları</a:t>
            </a:r>
            <a:r>
              <a:rPr lang="tr-TR" sz="3500" dirty="0" err="1">
                <a:latin typeface="+mn-lt"/>
              </a:rPr>
              <a:t>nın</a:t>
            </a:r>
            <a:r>
              <a:rPr lang="tr-TR" sz="3500" dirty="0">
                <a:latin typeface="+mn-lt"/>
              </a:rPr>
              <a:t> sağlandığı odada</a:t>
            </a:r>
            <a:r>
              <a:rPr lang="en-US" sz="3500" dirty="0">
                <a:latin typeface="+mn-lt"/>
              </a:rPr>
              <a:t> </a:t>
            </a:r>
            <a:r>
              <a:rPr lang="en-US" sz="3500" dirty="0" err="1">
                <a:latin typeface="+mn-lt"/>
              </a:rPr>
              <a:t>gerekli</a:t>
            </a:r>
            <a:r>
              <a:rPr lang="en-US" sz="3500" dirty="0">
                <a:latin typeface="+mn-lt"/>
              </a:rPr>
              <a:t> </a:t>
            </a:r>
            <a:r>
              <a:rPr lang="en-US" sz="3500" dirty="0" err="1">
                <a:latin typeface="+mn-lt"/>
              </a:rPr>
              <a:t>olmayan</a:t>
            </a:r>
            <a:r>
              <a:rPr lang="en-US" sz="3500" dirty="0">
                <a:latin typeface="+mn-lt"/>
              </a:rPr>
              <a:t> </a:t>
            </a:r>
            <a:r>
              <a:rPr lang="en-US" sz="3500" dirty="0" err="1">
                <a:latin typeface="+mn-lt"/>
              </a:rPr>
              <a:t>kişiler</a:t>
            </a:r>
            <a:r>
              <a:rPr lang="en-US" sz="3500" dirty="0">
                <a:latin typeface="+mn-lt"/>
              </a:rPr>
              <a:t> </a:t>
            </a:r>
            <a:r>
              <a:rPr lang="en-US" sz="3500" dirty="0" err="1">
                <a:latin typeface="+mn-lt"/>
              </a:rPr>
              <a:t>bulun</a:t>
            </a:r>
            <a:r>
              <a:rPr lang="tr-TR" sz="3500" dirty="0">
                <a:latin typeface="+mn-lt"/>
              </a:rPr>
              <a:t>mamalı</a:t>
            </a:r>
          </a:p>
          <a:p>
            <a:pPr lvl="0">
              <a:lnSpc>
                <a:spcPct val="120000"/>
              </a:lnSpc>
            </a:pPr>
            <a:r>
              <a:rPr lang="tr-TR" sz="3500" dirty="0">
                <a:latin typeface="+mn-lt"/>
              </a:rPr>
              <a:t>Mümkünse aynı personelin bakım vermesi sağlanmalı </a:t>
            </a:r>
            <a:r>
              <a:rPr lang="en-US" sz="3500" dirty="0">
                <a:latin typeface="+mn-lt"/>
              </a:rPr>
              <a:t> </a:t>
            </a:r>
            <a:endParaRPr lang="tr-TR" sz="3500" dirty="0">
              <a:latin typeface="+mn-lt"/>
            </a:endParaRPr>
          </a:p>
          <a:p>
            <a:pPr>
              <a:lnSpc>
                <a:spcPct val="120000"/>
              </a:lnSpc>
            </a:pPr>
            <a:r>
              <a:rPr lang="en-US" sz="3500" dirty="0" err="1">
                <a:latin typeface="+mn-lt"/>
              </a:rPr>
              <a:t>Olası</a:t>
            </a:r>
            <a:r>
              <a:rPr lang="en-US" sz="3500" dirty="0">
                <a:latin typeface="+mn-lt"/>
              </a:rPr>
              <a:t>/</a:t>
            </a:r>
            <a:r>
              <a:rPr lang="en-US" sz="3500" dirty="0" err="1">
                <a:latin typeface="+mn-lt"/>
              </a:rPr>
              <a:t>kesin</a:t>
            </a:r>
            <a:r>
              <a:rPr lang="en-US" sz="3500" dirty="0">
                <a:latin typeface="+mn-lt"/>
              </a:rPr>
              <a:t> </a:t>
            </a:r>
            <a:r>
              <a:rPr lang="tr-TR" sz="3600" dirty="0"/>
              <a:t>COVID-19</a:t>
            </a:r>
            <a:r>
              <a:rPr lang="en-US" sz="3500" dirty="0">
                <a:latin typeface="+mn-lt"/>
              </a:rPr>
              <a:t> </a:t>
            </a:r>
            <a:r>
              <a:rPr lang="en-US" sz="3500" dirty="0" err="1">
                <a:latin typeface="+mn-lt"/>
              </a:rPr>
              <a:t>vakasına</a:t>
            </a:r>
            <a:r>
              <a:rPr lang="en-US" sz="3500" dirty="0">
                <a:latin typeface="+mn-lt"/>
              </a:rPr>
              <a:t> </a:t>
            </a:r>
            <a:r>
              <a:rPr lang="en-US" sz="3500" dirty="0" err="1">
                <a:latin typeface="+mn-lt"/>
              </a:rPr>
              <a:t>ait</a:t>
            </a:r>
            <a:r>
              <a:rPr lang="en-US" sz="3500" dirty="0">
                <a:latin typeface="+mn-lt"/>
              </a:rPr>
              <a:t> </a:t>
            </a:r>
            <a:r>
              <a:rPr lang="en-US" sz="3500" dirty="0" err="1">
                <a:latin typeface="+mn-lt"/>
              </a:rPr>
              <a:t>atıklar</a:t>
            </a:r>
            <a:r>
              <a:rPr lang="tr-TR" sz="3500" dirty="0">
                <a:latin typeface="+mn-lt"/>
              </a:rPr>
              <a:t> </a:t>
            </a:r>
            <a:r>
              <a:rPr lang="tr-TR" sz="3500" dirty="0" err="1">
                <a:latin typeface="+mn-lt"/>
              </a:rPr>
              <a:t>enfeksiyoz</a:t>
            </a:r>
            <a:r>
              <a:rPr lang="tr-TR" sz="3500" dirty="0">
                <a:latin typeface="+mn-lt"/>
              </a:rPr>
              <a:t> atıktır, buna göre işlem yapılmalı</a:t>
            </a:r>
          </a:p>
          <a:p>
            <a:pPr>
              <a:lnSpc>
                <a:spcPct val="120000"/>
              </a:lnSpc>
            </a:pPr>
            <a:r>
              <a:rPr lang="tr-TR" sz="3600" dirty="0"/>
              <a:t>COVID-19</a:t>
            </a:r>
            <a:r>
              <a:rPr lang="en-US" sz="3500" dirty="0">
                <a:latin typeface="+mn-lt"/>
              </a:rPr>
              <a:t> </a:t>
            </a:r>
            <a:r>
              <a:rPr lang="en-US" sz="3500" dirty="0" err="1">
                <a:latin typeface="+mn-lt"/>
              </a:rPr>
              <a:t>enfeksiyonu</a:t>
            </a:r>
            <a:r>
              <a:rPr lang="en-US" sz="3500" dirty="0">
                <a:latin typeface="+mn-lt"/>
              </a:rPr>
              <a:t> </a:t>
            </a:r>
            <a:r>
              <a:rPr lang="en-US" sz="3500" dirty="0" err="1">
                <a:latin typeface="+mn-lt"/>
              </a:rPr>
              <a:t>olan</a:t>
            </a:r>
            <a:r>
              <a:rPr lang="en-US" sz="3500" dirty="0">
                <a:latin typeface="+mn-lt"/>
              </a:rPr>
              <a:t> hasta </a:t>
            </a:r>
            <a:r>
              <a:rPr lang="en-US" sz="3500" dirty="0" err="1">
                <a:latin typeface="+mn-lt"/>
              </a:rPr>
              <a:t>ile</a:t>
            </a:r>
            <a:r>
              <a:rPr lang="en-US" sz="3500" dirty="0">
                <a:latin typeface="+mn-lt"/>
              </a:rPr>
              <a:t> </a:t>
            </a:r>
            <a:r>
              <a:rPr lang="en-US" sz="3500" dirty="0" err="1">
                <a:latin typeface="+mn-lt"/>
              </a:rPr>
              <a:t>ilgilenen</a:t>
            </a:r>
            <a:r>
              <a:rPr lang="en-US" sz="3500" dirty="0">
                <a:latin typeface="+mn-lt"/>
              </a:rPr>
              <a:t> </a:t>
            </a:r>
            <a:r>
              <a:rPr lang="en-US" sz="3500" dirty="0" err="1">
                <a:latin typeface="+mn-lt"/>
              </a:rPr>
              <a:t>sağlık</a:t>
            </a:r>
            <a:r>
              <a:rPr lang="en-US" sz="3500" dirty="0">
                <a:latin typeface="+mn-lt"/>
              </a:rPr>
              <a:t> </a:t>
            </a:r>
            <a:r>
              <a:rPr lang="en-US" sz="3500" dirty="0" err="1">
                <a:latin typeface="+mn-lt"/>
              </a:rPr>
              <a:t>çalışanı</a:t>
            </a:r>
            <a:r>
              <a:rPr lang="en-US" sz="3500" dirty="0">
                <a:latin typeface="+mn-lt"/>
              </a:rPr>
              <a:t> </a:t>
            </a:r>
            <a:r>
              <a:rPr lang="en-US" sz="3500" dirty="0" err="1">
                <a:latin typeface="+mn-lt"/>
              </a:rPr>
              <a:t>kendisinde</a:t>
            </a:r>
            <a:r>
              <a:rPr lang="en-US" sz="3500" dirty="0">
                <a:latin typeface="+mn-lt"/>
              </a:rPr>
              <a:t>, hasta </a:t>
            </a:r>
            <a:r>
              <a:rPr lang="en-US" sz="3500" dirty="0" err="1">
                <a:latin typeface="+mn-lt"/>
              </a:rPr>
              <a:t>kişi</a:t>
            </a:r>
            <a:r>
              <a:rPr lang="en-US" sz="3500" dirty="0">
                <a:latin typeface="+mn-lt"/>
              </a:rPr>
              <a:t> </a:t>
            </a:r>
            <a:r>
              <a:rPr lang="en-US" sz="3500" dirty="0" err="1">
                <a:latin typeface="+mn-lt"/>
              </a:rPr>
              <a:t>ile</a:t>
            </a:r>
            <a:r>
              <a:rPr lang="en-US" sz="3500" dirty="0">
                <a:latin typeface="+mn-lt"/>
              </a:rPr>
              <a:t> </a:t>
            </a:r>
            <a:r>
              <a:rPr lang="en-US" sz="3500" dirty="0" err="1">
                <a:latin typeface="+mn-lt"/>
              </a:rPr>
              <a:t>temasından</a:t>
            </a:r>
            <a:r>
              <a:rPr lang="en-US" sz="3500" dirty="0">
                <a:latin typeface="+mn-lt"/>
              </a:rPr>
              <a:t> </a:t>
            </a:r>
            <a:r>
              <a:rPr lang="en-US" sz="3500" dirty="0" err="1">
                <a:latin typeface="+mn-lt"/>
              </a:rPr>
              <a:t>sonraki</a:t>
            </a:r>
            <a:r>
              <a:rPr lang="en-US" sz="3500" dirty="0">
                <a:latin typeface="+mn-lt"/>
              </a:rPr>
              <a:t> 14 </a:t>
            </a:r>
            <a:r>
              <a:rPr lang="en-US" sz="3500" dirty="0" err="1">
                <a:latin typeface="+mn-lt"/>
              </a:rPr>
              <a:t>gün</a:t>
            </a:r>
            <a:r>
              <a:rPr lang="en-US" sz="3500" dirty="0">
                <a:latin typeface="+mn-lt"/>
              </a:rPr>
              <a:t> </a:t>
            </a:r>
            <a:r>
              <a:rPr lang="en-US" sz="3500" dirty="0" err="1">
                <a:latin typeface="+mn-lt"/>
              </a:rPr>
              <a:t>içinde</a:t>
            </a:r>
            <a:r>
              <a:rPr lang="en-US" sz="3500" dirty="0">
                <a:latin typeface="+mn-lt"/>
              </a:rPr>
              <a:t>, </a:t>
            </a:r>
            <a:r>
              <a:rPr lang="en-US" sz="3500" dirty="0" err="1">
                <a:latin typeface="+mn-lt"/>
              </a:rPr>
              <a:t>akut</a:t>
            </a:r>
            <a:r>
              <a:rPr lang="en-US" sz="3500" dirty="0">
                <a:latin typeface="+mn-lt"/>
              </a:rPr>
              <a:t> </a:t>
            </a:r>
            <a:r>
              <a:rPr lang="en-US" sz="3500" dirty="0" err="1">
                <a:latin typeface="+mn-lt"/>
              </a:rPr>
              <a:t>hastalığı</a:t>
            </a:r>
            <a:r>
              <a:rPr lang="en-US" sz="3500" dirty="0">
                <a:latin typeface="+mn-lt"/>
              </a:rPr>
              <a:t> </a:t>
            </a:r>
            <a:r>
              <a:rPr lang="en-US" sz="3500" dirty="0" err="1">
                <a:latin typeface="+mn-lt"/>
              </a:rPr>
              <a:t>düşündürecek</a:t>
            </a:r>
            <a:r>
              <a:rPr lang="en-US" sz="3500" dirty="0">
                <a:latin typeface="+mn-lt"/>
              </a:rPr>
              <a:t> </a:t>
            </a:r>
            <a:r>
              <a:rPr lang="en-US" sz="3500" dirty="0" err="1">
                <a:latin typeface="+mn-lt"/>
              </a:rPr>
              <a:t>herhangi</a:t>
            </a:r>
            <a:r>
              <a:rPr lang="en-US" sz="3500" dirty="0">
                <a:latin typeface="+mn-lt"/>
              </a:rPr>
              <a:t> </a:t>
            </a:r>
            <a:r>
              <a:rPr lang="en-US" sz="3500" dirty="0" err="1">
                <a:latin typeface="+mn-lt"/>
              </a:rPr>
              <a:t>bir</a:t>
            </a:r>
            <a:r>
              <a:rPr lang="en-US" sz="3500" dirty="0">
                <a:latin typeface="+mn-lt"/>
              </a:rPr>
              <a:t> </a:t>
            </a:r>
            <a:r>
              <a:rPr lang="en-US" sz="3500" dirty="0" err="1">
                <a:latin typeface="+mn-lt"/>
              </a:rPr>
              <a:t>bulgu</a:t>
            </a:r>
            <a:r>
              <a:rPr lang="en-US" sz="3500" dirty="0">
                <a:latin typeface="+mn-lt"/>
              </a:rPr>
              <a:t> </a:t>
            </a:r>
            <a:r>
              <a:rPr lang="en-US" sz="3500" dirty="0" err="1">
                <a:latin typeface="+mn-lt"/>
              </a:rPr>
              <a:t>veya</a:t>
            </a:r>
            <a:r>
              <a:rPr lang="en-US" sz="3500" dirty="0">
                <a:latin typeface="+mn-lt"/>
              </a:rPr>
              <a:t> </a:t>
            </a:r>
            <a:r>
              <a:rPr lang="en-US" sz="3500" dirty="0" err="1">
                <a:latin typeface="+mn-lt"/>
              </a:rPr>
              <a:t>semptom</a:t>
            </a:r>
            <a:r>
              <a:rPr lang="en-US" sz="3500" dirty="0">
                <a:latin typeface="+mn-lt"/>
              </a:rPr>
              <a:t> </a:t>
            </a:r>
            <a:r>
              <a:rPr lang="en-US" sz="3500" dirty="0" err="1">
                <a:latin typeface="+mn-lt"/>
              </a:rPr>
              <a:t>görürse</a:t>
            </a:r>
            <a:r>
              <a:rPr lang="en-US" sz="3500" dirty="0">
                <a:latin typeface="+mn-lt"/>
              </a:rPr>
              <a:t> </a:t>
            </a:r>
            <a:r>
              <a:rPr lang="en-US" sz="3500" dirty="0" err="1">
                <a:latin typeface="+mn-lt"/>
              </a:rPr>
              <a:t>mutlaka</a:t>
            </a:r>
            <a:r>
              <a:rPr lang="en-US" sz="3500" dirty="0">
                <a:latin typeface="+mn-lt"/>
              </a:rPr>
              <a:t> </a:t>
            </a:r>
            <a:r>
              <a:rPr lang="en-US" sz="3500" dirty="0" err="1">
                <a:latin typeface="+mn-lt"/>
              </a:rPr>
              <a:t>ilgili</a:t>
            </a:r>
            <a:r>
              <a:rPr lang="en-US" sz="3500" dirty="0">
                <a:latin typeface="+mn-lt"/>
              </a:rPr>
              <a:t> </a:t>
            </a:r>
            <a:r>
              <a:rPr lang="en-US" sz="3500" dirty="0" err="1">
                <a:latin typeface="+mn-lt"/>
              </a:rPr>
              <a:t>hekimlere</a:t>
            </a:r>
            <a:r>
              <a:rPr lang="en-US" sz="3500" dirty="0">
                <a:latin typeface="+mn-lt"/>
              </a:rPr>
              <a:t> </a:t>
            </a:r>
            <a:r>
              <a:rPr lang="en-US" sz="3500" dirty="0" err="1">
                <a:latin typeface="+mn-lt"/>
              </a:rPr>
              <a:t>haber</a:t>
            </a:r>
            <a:r>
              <a:rPr lang="en-US" sz="3500" dirty="0">
                <a:latin typeface="+mn-lt"/>
              </a:rPr>
              <a:t> </a:t>
            </a:r>
            <a:r>
              <a:rPr lang="en-US" sz="3500" dirty="0" err="1">
                <a:latin typeface="+mn-lt"/>
              </a:rPr>
              <a:t>vermeli</a:t>
            </a:r>
            <a:r>
              <a:rPr lang="en-US" sz="3500" dirty="0">
                <a:latin typeface="+mn-lt"/>
              </a:rPr>
              <a:t> </a:t>
            </a:r>
            <a:r>
              <a:rPr lang="en-US" sz="3500" dirty="0" err="1">
                <a:latin typeface="+mn-lt"/>
              </a:rPr>
              <a:t>ve</a:t>
            </a:r>
            <a:r>
              <a:rPr lang="en-US" sz="3500" dirty="0">
                <a:latin typeface="+mn-lt"/>
              </a:rPr>
              <a:t> </a:t>
            </a:r>
            <a:r>
              <a:rPr lang="en-US" sz="3500" dirty="0" err="1">
                <a:latin typeface="+mn-lt"/>
              </a:rPr>
              <a:t>gerekli</a:t>
            </a:r>
            <a:r>
              <a:rPr lang="en-US" sz="3500" dirty="0">
                <a:latin typeface="+mn-lt"/>
              </a:rPr>
              <a:t> </a:t>
            </a:r>
            <a:r>
              <a:rPr lang="en-US" sz="3500" dirty="0" err="1">
                <a:latin typeface="+mn-lt"/>
              </a:rPr>
              <a:t>önlemler</a:t>
            </a:r>
            <a:r>
              <a:rPr lang="en-US" sz="3500" dirty="0">
                <a:latin typeface="+mn-lt"/>
              </a:rPr>
              <a:t> </a:t>
            </a:r>
            <a:r>
              <a:rPr lang="en-US" sz="3500" dirty="0" err="1">
                <a:latin typeface="+mn-lt"/>
              </a:rPr>
              <a:t>alınmalı</a:t>
            </a:r>
            <a:r>
              <a:rPr lang="en-US" sz="3500" dirty="0">
                <a:latin typeface="+mn-lt"/>
              </a:rPr>
              <a:t>  </a:t>
            </a:r>
            <a:endParaRPr lang="tr-TR" sz="3500" dirty="0">
              <a:latin typeface="+mn-lt"/>
            </a:endParaRPr>
          </a:p>
          <a:p>
            <a:pPr>
              <a:lnSpc>
                <a:spcPct val="120000"/>
              </a:lnSpc>
            </a:pPr>
            <a:r>
              <a:rPr lang="tr-TR" sz="3500" dirty="0">
                <a:latin typeface="+mn-lt"/>
                <a:ea typeface="Century Gothic" charset="0"/>
              </a:rPr>
              <a:t>Eller sık sık sabun ve suyla yıkanmalı</a:t>
            </a:r>
          </a:p>
        </p:txBody>
      </p:sp>
    </p:spTree>
    <p:extLst>
      <p:ext uri="{BB962C8B-B14F-4D97-AF65-F5344CB8AC3E}">
        <p14:creationId xmlns:p14="http://schemas.microsoft.com/office/powerpoint/2010/main" val="158028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154430"/>
            <a:ext cx="10334605" cy="5703570"/>
          </a:xfrm>
        </p:spPr>
        <p:txBody>
          <a:bodyPr>
            <a:normAutofit fontScale="92500" lnSpcReduction="20000"/>
          </a:bodyPr>
          <a:lstStyle/>
          <a:p>
            <a:pPr lvl="0">
              <a:lnSpc>
                <a:spcPct val="100000"/>
              </a:lnSpc>
              <a:spcBef>
                <a:spcPts val="1200"/>
              </a:spcBef>
            </a:pPr>
            <a:r>
              <a:rPr lang="en-US" dirty="0" err="1">
                <a:latin typeface="+mn-lt"/>
              </a:rPr>
              <a:t>Hastanın</a:t>
            </a:r>
            <a:r>
              <a:rPr lang="en-US" dirty="0">
                <a:latin typeface="+mn-lt"/>
              </a:rPr>
              <a:t> </a:t>
            </a:r>
            <a:r>
              <a:rPr lang="en-US" dirty="0" err="1">
                <a:latin typeface="+mn-lt"/>
              </a:rPr>
              <a:t>sekresyonları</a:t>
            </a:r>
            <a:r>
              <a:rPr lang="en-US" dirty="0">
                <a:latin typeface="+mn-lt"/>
              </a:rPr>
              <a:t> </a:t>
            </a:r>
            <a:r>
              <a:rPr lang="en-US" dirty="0" err="1">
                <a:latin typeface="+mn-lt"/>
              </a:rPr>
              <a:t>veya</a:t>
            </a:r>
            <a:r>
              <a:rPr lang="en-US" dirty="0">
                <a:latin typeface="+mn-lt"/>
              </a:rPr>
              <a:t> </a:t>
            </a:r>
            <a:r>
              <a:rPr lang="en-US" dirty="0" err="1">
                <a:latin typeface="+mn-lt"/>
              </a:rPr>
              <a:t>vücut</a:t>
            </a:r>
            <a:r>
              <a:rPr lang="en-US" dirty="0">
                <a:latin typeface="+mn-lt"/>
              </a:rPr>
              <a:t> </a:t>
            </a:r>
            <a:r>
              <a:rPr lang="en-US" dirty="0" err="1">
                <a:latin typeface="+mn-lt"/>
              </a:rPr>
              <a:t>çıkartılarının</a:t>
            </a:r>
            <a:r>
              <a:rPr lang="en-US" dirty="0">
                <a:latin typeface="+mn-lt"/>
              </a:rPr>
              <a:t> </a:t>
            </a:r>
            <a:r>
              <a:rPr lang="en-US" dirty="0" err="1">
                <a:latin typeface="+mn-lt"/>
              </a:rPr>
              <a:t>aerosolizasyonuna</a:t>
            </a:r>
            <a:r>
              <a:rPr lang="en-US" dirty="0">
                <a:latin typeface="+mn-lt"/>
              </a:rPr>
              <a:t> </a:t>
            </a:r>
            <a:r>
              <a:rPr lang="en-US" dirty="0" err="1">
                <a:latin typeface="+mn-lt"/>
              </a:rPr>
              <a:t>neden</a:t>
            </a:r>
            <a:r>
              <a:rPr lang="en-US" dirty="0">
                <a:latin typeface="+mn-lt"/>
              </a:rPr>
              <a:t> </a:t>
            </a:r>
            <a:r>
              <a:rPr lang="en-US" dirty="0" err="1">
                <a:latin typeface="+mn-lt"/>
              </a:rPr>
              <a:t>olabilecek</a:t>
            </a:r>
            <a:r>
              <a:rPr lang="en-US" dirty="0">
                <a:latin typeface="+mn-lt"/>
              </a:rPr>
              <a:t> </a:t>
            </a:r>
            <a:r>
              <a:rPr lang="en-US" dirty="0" err="1">
                <a:latin typeface="+mn-lt"/>
              </a:rPr>
              <a:t>girişimlerde</a:t>
            </a:r>
            <a:r>
              <a:rPr lang="en-US" dirty="0">
                <a:latin typeface="+mn-lt"/>
              </a:rPr>
              <a:t>; </a:t>
            </a:r>
          </a:p>
          <a:p>
            <a:pPr lvl="1">
              <a:lnSpc>
                <a:spcPct val="100000"/>
              </a:lnSpc>
              <a:spcBef>
                <a:spcPts val="1200"/>
              </a:spcBef>
            </a:pPr>
            <a:r>
              <a:rPr lang="en-US" dirty="0" err="1">
                <a:latin typeface="+mn-lt"/>
              </a:rPr>
              <a:t>Aspirasyon</a:t>
            </a:r>
            <a:endParaRPr lang="en-US" dirty="0">
              <a:latin typeface="+mn-lt"/>
            </a:endParaRPr>
          </a:p>
          <a:p>
            <a:pPr lvl="1">
              <a:lnSpc>
                <a:spcPct val="100000"/>
              </a:lnSpc>
              <a:spcBef>
                <a:spcPts val="1200"/>
              </a:spcBef>
            </a:pPr>
            <a:r>
              <a:rPr lang="en-US" dirty="0" err="1">
                <a:latin typeface="+mn-lt"/>
              </a:rPr>
              <a:t>Bronkoskopi</a:t>
            </a:r>
            <a:r>
              <a:rPr lang="en-US" dirty="0">
                <a:latin typeface="+mn-lt"/>
              </a:rPr>
              <a:t> </a:t>
            </a:r>
          </a:p>
          <a:p>
            <a:pPr lvl="1">
              <a:lnSpc>
                <a:spcPct val="100000"/>
              </a:lnSpc>
              <a:spcBef>
                <a:spcPts val="1200"/>
              </a:spcBef>
            </a:pPr>
            <a:r>
              <a:rPr lang="en-US" dirty="0" err="1">
                <a:latin typeface="+mn-lt"/>
              </a:rPr>
              <a:t>Bronkoskopik</a:t>
            </a:r>
            <a:r>
              <a:rPr lang="en-US" dirty="0">
                <a:latin typeface="+mn-lt"/>
              </a:rPr>
              <a:t> </a:t>
            </a:r>
            <a:r>
              <a:rPr lang="en-US" dirty="0" err="1">
                <a:latin typeface="+mn-lt"/>
              </a:rPr>
              <a:t>işlemler</a:t>
            </a:r>
            <a:r>
              <a:rPr lang="en-US" dirty="0">
                <a:latin typeface="+mn-lt"/>
              </a:rPr>
              <a:t> </a:t>
            </a:r>
          </a:p>
          <a:p>
            <a:pPr lvl="1">
              <a:lnSpc>
                <a:spcPct val="100000"/>
              </a:lnSpc>
              <a:spcBef>
                <a:spcPts val="1200"/>
              </a:spcBef>
            </a:pPr>
            <a:r>
              <a:rPr lang="en-US" dirty="0">
                <a:latin typeface="+mn-lt"/>
              </a:rPr>
              <a:t>Ent</a:t>
            </a:r>
            <a:r>
              <a:rPr lang="tr-TR" dirty="0">
                <a:latin typeface="+mn-lt"/>
              </a:rPr>
              <a:t>ü</a:t>
            </a:r>
            <a:r>
              <a:rPr lang="en-US" dirty="0" err="1">
                <a:latin typeface="+mn-lt"/>
              </a:rPr>
              <a:t>basyon</a:t>
            </a:r>
            <a:endParaRPr lang="en-US" dirty="0">
              <a:latin typeface="+mn-lt"/>
            </a:endParaRPr>
          </a:p>
          <a:p>
            <a:pPr lvl="1">
              <a:lnSpc>
                <a:spcPct val="100000"/>
              </a:lnSpc>
              <a:spcBef>
                <a:spcPts val="1200"/>
              </a:spcBef>
            </a:pPr>
            <a:r>
              <a:rPr lang="en-US" dirty="0" err="1">
                <a:latin typeface="+mn-lt"/>
              </a:rPr>
              <a:t>Solunum</a:t>
            </a:r>
            <a:r>
              <a:rPr lang="en-US" dirty="0">
                <a:latin typeface="+mn-lt"/>
              </a:rPr>
              <a:t> </a:t>
            </a:r>
            <a:r>
              <a:rPr lang="en-US" dirty="0" err="1">
                <a:latin typeface="+mn-lt"/>
              </a:rPr>
              <a:t>yolu</a:t>
            </a:r>
            <a:r>
              <a:rPr lang="en-US" dirty="0">
                <a:latin typeface="+mn-lt"/>
              </a:rPr>
              <a:t> </a:t>
            </a:r>
            <a:r>
              <a:rPr lang="en-US" dirty="0" err="1">
                <a:latin typeface="+mn-lt"/>
              </a:rPr>
              <a:t>numunesi</a:t>
            </a:r>
            <a:r>
              <a:rPr lang="en-US" dirty="0">
                <a:latin typeface="+mn-lt"/>
              </a:rPr>
              <a:t> </a:t>
            </a:r>
            <a:r>
              <a:rPr lang="en-US" dirty="0" err="1">
                <a:latin typeface="+mn-lt"/>
              </a:rPr>
              <a:t>alınması</a:t>
            </a:r>
            <a:endParaRPr lang="en-US" dirty="0">
              <a:latin typeface="+mn-lt"/>
            </a:endParaRPr>
          </a:p>
          <a:p>
            <a:pPr lvl="0">
              <a:lnSpc>
                <a:spcPct val="100000"/>
              </a:lnSpc>
              <a:spcBef>
                <a:spcPts val="1200"/>
              </a:spcBef>
            </a:pPr>
            <a:r>
              <a:rPr lang="tr-TR" dirty="0"/>
              <a:t>COVID-19</a:t>
            </a:r>
            <a:r>
              <a:rPr lang="en-US" dirty="0">
                <a:latin typeface="+mn-lt"/>
              </a:rPr>
              <a:t> </a:t>
            </a:r>
            <a:r>
              <a:rPr lang="en-US" dirty="0" err="1">
                <a:latin typeface="+mn-lt"/>
              </a:rPr>
              <a:t>tanısı</a:t>
            </a:r>
            <a:r>
              <a:rPr lang="en-US" dirty="0">
                <a:latin typeface="+mn-lt"/>
              </a:rPr>
              <a:t> </a:t>
            </a:r>
            <a:r>
              <a:rPr lang="en-US" dirty="0" err="1">
                <a:latin typeface="+mn-lt"/>
              </a:rPr>
              <a:t>almış</a:t>
            </a:r>
            <a:r>
              <a:rPr lang="en-US" dirty="0">
                <a:latin typeface="+mn-lt"/>
              </a:rPr>
              <a:t> </a:t>
            </a:r>
            <a:r>
              <a:rPr lang="en-US" dirty="0" err="1">
                <a:latin typeface="+mn-lt"/>
              </a:rPr>
              <a:t>hastaya</a:t>
            </a:r>
            <a:r>
              <a:rPr lang="en-US" dirty="0">
                <a:latin typeface="+mn-lt"/>
              </a:rPr>
              <a:t> </a:t>
            </a:r>
            <a:r>
              <a:rPr lang="en-US" dirty="0" err="1">
                <a:latin typeface="+mn-lt"/>
              </a:rPr>
              <a:t>ölümü</a:t>
            </a:r>
            <a:r>
              <a:rPr lang="en-US" dirty="0">
                <a:latin typeface="+mn-lt"/>
              </a:rPr>
              <a:t> </a:t>
            </a:r>
            <a:r>
              <a:rPr lang="en-US" dirty="0" err="1">
                <a:latin typeface="+mn-lt"/>
              </a:rPr>
              <a:t>sonrasında</a:t>
            </a:r>
            <a:r>
              <a:rPr lang="en-US" dirty="0">
                <a:latin typeface="+mn-lt"/>
              </a:rPr>
              <a:t>, </a:t>
            </a:r>
            <a:r>
              <a:rPr lang="en-US" dirty="0" err="1">
                <a:latin typeface="+mn-lt"/>
              </a:rPr>
              <a:t>otopsi</a:t>
            </a:r>
            <a:r>
              <a:rPr lang="en-US" dirty="0">
                <a:latin typeface="+mn-lt"/>
              </a:rPr>
              <a:t> </a:t>
            </a:r>
            <a:r>
              <a:rPr lang="en-US" dirty="0" err="1">
                <a:latin typeface="+mn-lt"/>
              </a:rPr>
              <a:t>yapan</a:t>
            </a:r>
            <a:r>
              <a:rPr lang="en-US" dirty="0">
                <a:latin typeface="+mn-lt"/>
              </a:rPr>
              <a:t> </a:t>
            </a:r>
            <a:r>
              <a:rPr lang="en-US" dirty="0" err="1">
                <a:latin typeface="+mn-lt"/>
              </a:rPr>
              <a:t>kişiler</a:t>
            </a:r>
            <a:r>
              <a:rPr lang="en-US" dirty="0">
                <a:latin typeface="+mn-lt"/>
              </a:rPr>
              <a:t> </a:t>
            </a:r>
            <a:r>
              <a:rPr lang="en-US" dirty="0" err="1">
                <a:latin typeface="+mn-lt"/>
              </a:rPr>
              <a:t>veya</a:t>
            </a:r>
            <a:r>
              <a:rPr lang="en-US" dirty="0">
                <a:latin typeface="+mn-lt"/>
              </a:rPr>
              <a:t> </a:t>
            </a:r>
            <a:r>
              <a:rPr lang="en-US" dirty="0" err="1">
                <a:latin typeface="+mn-lt"/>
              </a:rPr>
              <a:t>gasil</a:t>
            </a:r>
            <a:r>
              <a:rPr lang="tr-TR" dirty="0">
                <a:latin typeface="+mn-lt"/>
              </a:rPr>
              <a:t> </a:t>
            </a:r>
            <a:r>
              <a:rPr lang="en-US" dirty="0" err="1">
                <a:latin typeface="+mn-lt"/>
              </a:rPr>
              <a:t>hane</a:t>
            </a:r>
            <a:r>
              <a:rPr lang="en-US" dirty="0">
                <a:latin typeface="+mn-lt"/>
              </a:rPr>
              <a:t> </a:t>
            </a:r>
            <a:r>
              <a:rPr lang="en-US" dirty="0" err="1">
                <a:latin typeface="+mn-lt"/>
              </a:rPr>
              <a:t>çalışanları</a:t>
            </a:r>
            <a:r>
              <a:rPr lang="en-US" dirty="0">
                <a:latin typeface="+mn-lt"/>
              </a:rPr>
              <a:t> </a:t>
            </a:r>
            <a:r>
              <a:rPr lang="en-US" dirty="0" err="1">
                <a:latin typeface="+mn-lt"/>
              </a:rPr>
              <a:t>temasları</a:t>
            </a:r>
            <a:r>
              <a:rPr lang="en-US" dirty="0">
                <a:latin typeface="+mn-lt"/>
              </a:rPr>
              <a:t> </a:t>
            </a:r>
            <a:r>
              <a:rPr lang="en-US" dirty="0" err="1">
                <a:latin typeface="+mn-lt"/>
              </a:rPr>
              <a:t>sırasında</a:t>
            </a:r>
            <a:endParaRPr lang="tr-TR" dirty="0">
              <a:latin typeface="+mn-lt"/>
            </a:endParaRPr>
          </a:p>
          <a:p>
            <a:pPr marL="0" lvl="0" indent="0">
              <a:lnSpc>
                <a:spcPct val="100000"/>
              </a:lnSpc>
              <a:spcBef>
                <a:spcPts val="1200"/>
              </a:spcBef>
              <a:buNone/>
            </a:pPr>
            <a:endParaRPr lang="tr-TR" dirty="0">
              <a:latin typeface="+mn-lt"/>
            </a:endParaRPr>
          </a:p>
          <a:p>
            <a:pPr marL="0" lvl="0" indent="0">
              <a:lnSpc>
                <a:spcPct val="100000"/>
              </a:lnSpc>
              <a:spcBef>
                <a:spcPts val="1200"/>
              </a:spcBef>
              <a:buNone/>
            </a:pPr>
            <a:r>
              <a:rPr lang="tr-TR" dirty="0">
                <a:latin typeface="+mn-lt"/>
              </a:rPr>
              <a:t> N95/FFP2 </a:t>
            </a:r>
            <a:r>
              <a:rPr lang="en-US" dirty="0" err="1">
                <a:latin typeface="+mn-lt"/>
              </a:rPr>
              <a:t>veya</a:t>
            </a:r>
            <a:r>
              <a:rPr lang="en-US" dirty="0">
                <a:latin typeface="+mn-lt"/>
              </a:rPr>
              <a:t> N99/FFP3</a:t>
            </a:r>
            <a:r>
              <a:rPr lang="tr-TR" dirty="0">
                <a:latin typeface="+mn-lt"/>
              </a:rPr>
              <a:t>  maske kullanılmalıdır</a:t>
            </a:r>
            <a:endParaRPr lang="en-US" dirty="0">
              <a:latin typeface="+mn-lt"/>
            </a:endParaRPr>
          </a:p>
          <a:p>
            <a:pPr marL="0" lvl="0" indent="0">
              <a:lnSpc>
                <a:spcPct val="100000"/>
              </a:lnSpc>
              <a:spcBef>
                <a:spcPts val="1200"/>
              </a:spcBef>
              <a:buNone/>
            </a:pPr>
            <a:endParaRPr lang="tr-TR" dirty="0">
              <a:latin typeface="+mn-lt"/>
            </a:endParaRPr>
          </a:p>
          <a:p>
            <a:pPr marL="0" lvl="0" indent="0">
              <a:lnSpc>
                <a:spcPct val="100000"/>
              </a:lnSpc>
              <a:spcBef>
                <a:spcPts val="1200"/>
              </a:spcBef>
              <a:buNone/>
            </a:pPr>
            <a:r>
              <a:rPr lang="tr-TR" dirty="0">
                <a:latin typeface="+mn-lt"/>
              </a:rPr>
              <a:t>  </a:t>
            </a:r>
            <a:r>
              <a:rPr lang="en-US" dirty="0">
                <a:latin typeface="+mn-lt"/>
              </a:rPr>
              <a:t>DİĞER </a:t>
            </a:r>
            <a:r>
              <a:rPr lang="en-US" dirty="0" err="1">
                <a:latin typeface="+mn-lt"/>
              </a:rPr>
              <a:t>durumlarda</a:t>
            </a:r>
            <a:r>
              <a:rPr lang="en-US" dirty="0">
                <a:latin typeface="+mn-lt"/>
              </a:rPr>
              <a:t> </a:t>
            </a:r>
            <a:r>
              <a:rPr lang="en-US" dirty="0" err="1">
                <a:latin typeface="+mn-lt"/>
              </a:rPr>
              <a:t>tıbbi</a:t>
            </a:r>
            <a:r>
              <a:rPr lang="en-US" dirty="0">
                <a:latin typeface="+mn-lt"/>
              </a:rPr>
              <a:t> </a:t>
            </a:r>
            <a:r>
              <a:rPr lang="en-US" dirty="0" err="1">
                <a:latin typeface="+mn-lt"/>
              </a:rPr>
              <a:t>maske</a:t>
            </a:r>
            <a:r>
              <a:rPr lang="tr-TR" dirty="0">
                <a:latin typeface="+mn-lt"/>
              </a:rPr>
              <a:t> (cerrahi maske)</a:t>
            </a:r>
            <a:r>
              <a:rPr lang="en-US" dirty="0">
                <a:latin typeface="+mn-lt"/>
              </a:rPr>
              <a:t> </a:t>
            </a:r>
            <a:r>
              <a:rPr lang="en-US" dirty="0" err="1">
                <a:latin typeface="+mn-lt"/>
              </a:rPr>
              <a:t>kullanılmalıdır</a:t>
            </a:r>
            <a:endParaRPr lang="en-US"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461155" y="202982"/>
            <a:ext cx="1057280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N95/FFP2 </a:t>
            </a:r>
            <a:r>
              <a:rPr lang="en-US" sz="2400" dirty="0" err="1">
                <a:solidFill>
                  <a:schemeClr val="bg1"/>
                </a:solidFill>
                <a:latin typeface="+mj-lt"/>
              </a:rPr>
              <a:t>veya</a:t>
            </a:r>
            <a:r>
              <a:rPr lang="en-US" sz="2400" dirty="0">
                <a:solidFill>
                  <a:schemeClr val="bg1"/>
                </a:solidFill>
                <a:latin typeface="+mj-lt"/>
              </a:rPr>
              <a:t> N99/FFP3</a:t>
            </a:r>
            <a:r>
              <a:rPr lang="tr-TR" sz="2400" dirty="0">
                <a:solidFill>
                  <a:schemeClr val="bg1"/>
                </a:solidFill>
                <a:latin typeface="+mj-lt"/>
              </a:rPr>
              <a:t>  maske kullanılması gereken durumlar</a:t>
            </a:r>
          </a:p>
        </p:txBody>
      </p:sp>
    </p:spTree>
    <p:extLst>
      <p:ext uri="{BB962C8B-B14F-4D97-AF65-F5344CB8AC3E}">
        <p14:creationId xmlns:p14="http://schemas.microsoft.com/office/powerpoint/2010/main" val="1424441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960120" y="1275283"/>
            <a:ext cx="10641330" cy="5294010"/>
          </a:xfrm>
        </p:spPr>
        <p:txBody>
          <a:bodyPr>
            <a:normAutofit/>
          </a:bodyPr>
          <a:lstStyle/>
          <a:p>
            <a:pPr lvl="0">
              <a:lnSpc>
                <a:spcPct val="100000"/>
              </a:lnSpc>
              <a:spcBef>
                <a:spcPts val="1200"/>
              </a:spcBef>
            </a:pPr>
            <a:r>
              <a:rPr lang="en-US" sz="2400" dirty="0" err="1">
                <a:latin typeface="+mn-lt"/>
              </a:rPr>
              <a:t>Kesin</a:t>
            </a:r>
            <a:r>
              <a:rPr lang="en-US" sz="2400" dirty="0">
                <a:latin typeface="+mn-lt"/>
              </a:rPr>
              <a:t> </a:t>
            </a:r>
            <a:r>
              <a:rPr lang="en-US" sz="2400" dirty="0" err="1">
                <a:latin typeface="+mn-lt"/>
              </a:rPr>
              <a:t>veya</a:t>
            </a:r>
            <a:r>
              <a:rPr lang="en-US" sz="2400" dirty="0">
                <a:latin typeface="+mn-lt"/>
              </a:rPr>
              <a:t> </a:t>
            </a:r>
            <a:r>
              <a:rPr lang="en-US" sz="2400" dirty="0" err="1">
                <a:latin typeface="+mn-lt"/>
              </a:rPr>
              <a:t>olası</a:t>
            </a:r>
            <a:r>
              <a:rPr lang="en-US" sz="2400" dirty="0">
                <a:latin typeface="+mn-lt"/>
              </a:rPr>
              <a:t> </a:t>
            </a:r>
            <a:r>
              <a:rPr lang="en-US" sz="2400" dirty="0" err="1">
                <a:latin typeface="+mn-lt"/>
              </a:rPr>
              <a:t>bir</a:t>
            </a:r>
            <a:r>
              <a:rPr lang="en-US" sz="2400" dirty="0">
                <a:latin typeface="+mn-lt"/>
              </a:rPr>
              <a:t> </a:t>
            </a:r>
            <a:r>
              <a:rPr lang="en-US" sz="2400" dirty="0" err="1">
                <a:latin typeface="+mn-lt"/>
              </a:rPr>
              <a:t>vakaya</a:t>
            </a:r>
            <a:r>
              <a:rPr lang="en-US" sz="2400" dirty="0">
                <a:latin typeface="+mn-lt"/>
              </a:rPr>
              <a:t> </a:t>
            </a:r>
            <a:r>
              <a:rPr lang="en-US" sz="2400" dirty="0" err="1">
                <a:latin typeface="+mn-lt"/>
              </a:rPr>
              <a:t>damlacık</a:t>
            </a:r>
            <a:r>
              <a:rPr lang="en-US" sz="2400" dirty="0">
                <a:latin typeface="+mn-lt"/>
              </a:rPr>
              <a:t> </a:t>
            </a:r>
            <a:r>
              <a:rPr lang="en-US" sz="2400" dirty="0" err="1">
                <a:latin typeface="+mn-lt"/>
              </a:rPr>
              <a:t>enfeksiyonuna</a:t>
            </a:r>
            <a:r>
              <a:rPr lang="en-US" sz="2400" dirty="0">
                <a:latin typeface="+mn-lt"/>
              </a:rPr>
              <a:t> </a:t>
            </a:r>
            <a:r>
              <a:rPr lang="en-US" sz="2400" dirty="0" err="1">
                <a:latin typeface="+mn-lt"/>
              </a:rPr>
              <a:t>yönelik</a:t>
            </a:r>
            <a:r>
              <a:rPr lang="en-US" sz="2400" dirty="0">
                <a:latin typeface="+mn-lt"/>
              </a:rPr>
              <a:t> </a:t>
            </a:r>
            <a:r>
              <a:rPr lang="en-US" sz="2400" dirty="0" err="1">
                <a:latin typeface="+mn-lt"/>
              </a:rPr>
              <a:t>korunma</a:t>
            </a:r>
            <a:r>
              <a:rPr lang="en-US" sz="2400" dirty="0">
                <a:latin typeface="+mn-lt"/>
              </a:rPr>
              <a:t> </a:t>
            </a:r>
            <a:r>
              <a:rPr lang="en-US" sz="2400" dirty="0" err="1">
                <a:latin typeface="+mn-lt"/>
              </a:rPr>
              <a:t>önlemleri</a:t>
            </a:r>
            <a:r>
              <a:rPr lang="en-US" sz="2400" dirty="0">
                <a:latin typeface="+mn-lt"/>
              </a:rPr>
              <a:t> </a:t>
            </a:r>
            <a:r>
              <a:rPr lang="en-US" sz="2400" dirty="0" err="1">
                <a:latin typeface="+mn-lt"/>
              </a:rPr>
              <a:t>alınmadan</a:t>
            </a:r>
            <a:r>
              <a:rPr lang="en-US" sz="2400" dirty="0">
                <a:latin typeface="+mn-lt"/>
              </a:rPr>
              <a:t> </a:t>
            </a:r>
            <a:r>
              <a:rPr lang="en-US" sz="2400" dirty="0" err="1">
                <a:latin typeface="+mn-lt"/>
              </a:rPr>
              <a:t>doğrudan</a:t>
            </a:r>
            <a:r>
              <a:rPr lang="en-US" sz="2400" dirty="0">
                <a:latin typeface="+mn-lt"/>
              </a:rPr>
              <a:t> </a:t>
            </a:r>
            <a:r>
              <a:rPr lang="en-US" sz="2400" dirty="0" err="1">
                <a:latin typeface="+mn-lt"/>
              </a:rPr>
              <a:t>bakım</a:t>
            </a:r>
            <a:r>
              <a:rPr lang="en-US" sz="2400" dirty="0">
                <a:latin typeface="+mn-lt"/>
              </a:rPr>
              <a:t> </a:t>
            </a:r>
            <a:r>
              <a:rPr lang="en-US" sz="2400" dirty="0" err="1">
                <a:latin typeface="+mn-lt"/>
              </a:rPr>
              <a:t>sağlayan</a:t>
            </a:r>
            <a:r>
              <a:rPr lang="en-US" sz="2400" dirty="0">
                <a:latin typeface="+mn-lt"/>
              </a:rPr>
              <a:t>,</a:t>
            </a:r>
          </a:p>
          <a:p>
            <a:pPr lvl="0">
              <a:lnSpc>
                <a:spcPct val="100000"/>
              </a:lnSpc>
              <a:spcBef>
                <a:spcPts val="1200"/>
              </a:spcBef>
            </a:pPr>
            <a:r>
              <a:rPr lang="tr-TR" sz="2400" dirty="0"/>
              <a:t>COVID-19</a:t>
            </a:r>
            <a:r>
              <a:rPr lang="en-US" sz="2400" dirty="0">
                <a:latin typeface="+mn-lt"/>
              </a:rPr>
              <a:t> </a:t>
            </a:r>
            <a:r>
              <a:rPr lang="en-US" sz="2400" dirty="0" err="1">
                <a:latin typeface="+mn-lt"/>
              </a:rPr>
              <a:t>ile</a:t>
            </a:r>
            <a:r>
              <a:rPr lang="en-US" sz="2400" dirty="0">
                <a:latin typeface="+mn-lt"/>
              </a:rPr>
              <a:t> </a:t>
            </a:r>
            <a:r>
              <a:rPr lang="en-US" sz="2400" dirty="0" err="1">
                <a:latin typeface="+mn-lt"/>
              </a:rPr>
              <a:t>enfekte</a:t>
            </a:r>
            <a:r>
              <a:rPr lang="en-US" sz="2400" dirty="0">
                <a:latin typeface="+mn-lt"/>
              </a:rPr>
              <a:t> </a:t>
            </a:r>
            <a:r>
              <a:rPr lang="en-US" sz="2400" dirty="0" err="1">
                <a:latin typeface="+mn-lt"/>
              </a:rPr>
              <a:t>sağlık</a:t>
            </a:r>
            <a:r>
              <a:rPr lang="en-US" sz="2400" dirty="0">
                <a:latin typeface="+mn-lt"/>
              </a:rPr>
              <a:t> </a:t>
            </a:r>
            <a:r>
              <a:rPr lang="en-US" sz="2400" dirty="0" err="1">
                <a:latin typeface="+mn-lt"/>
              </a:rPr>
              <a:t>çalışanları</a:t>
            </a:r>
            <a:r>
              <a:rPr lang="en-US" sz="2400" dirty="0">
                <a:latin typeface="+mn-lt"/>
              </a:rPr>
              <a:t> </a:t>
            </a:r>
            <a:r>
              <a:rPr lang="en-US" sz="2400" dirty="0" err="1">
                <a:latin typeface="+mn-lt"/>
              </a:rPr>
              <a:t>ile</a:t>
            </a:r>
            <a:r>
              <a:rPr lang="en-US" sz="2400" dirty="0">
                <a:latin typeface="+mn-lt"/>
              </a:rPr>
              <a:t> </a:t>
            </a:r>
            <a:r>
              <a:rPr lang="en-US" sz="2400" dirty="0" err="1">
                <a:latin typeface="+mn-lt"/>
              </a:rPr>
              <a:t>birlikte</a:t>
            </a:r>
            <a:r>
              <a:rPr lang="en-US" sz="2400" dirty="0">
                <a:latin typeface="+mn-lt"/>
              </a:rPr>
              <a:t> </a:t>
            </a:r>
            <a:r>
              <a:rPr lang="en-US" sz="2400" dirty="0" err="1">
                <a:latin typeface="+mn-lt"/>
              </a:rPr>
              <a:t>çalışan</a:t>
            </a:r>
            <a:r>
              <a:rPr lang="en-US" sz="2400" dirty="0">
                <a:latin typeface="+mn-lt"/>
              </a:rPr>
              <a:t>,</a:t>
            </a:r>
          </a:p>
          <a:p>
            <a:pPr lvl="0">
              <a:lnSpc>
                <a:spcPct val="100000"/>
              </a:lnSpc>
              <a:spcBef>
                <a:spcPts val="1200"/>
              </a:spcBef>
            </a:pPr>
            <a:r>
              <a:rPr lang="tr-TR" sz="2400" dirty="0"/>
              <a:t>COVID-19</a:t>
            </a:r>
            <a:r>
              <a:rPr lang="en-US" sz="2400" dirty="0">
                <a:latin typeface="+mn-lt"/>
              </a:rPr>
              <a:t> </a:t>
            </a:r>
            <a:r>
              <a:rPr lang="en-US" sz="2400" dirty="0" err="1">
                <a:latin typeface="+mn-lt"/>
              </a:rPr>
              <a:t>hastası</a:t>
            </a:r>
            <a:r>
              <a:rPr lang="en-US" sz="2400" dirty="0">
                <a:latin typeface="+mn-lt"/>
              </a:rPr>
              <a:t> </a:t>
            </a:r>
            <a:r>
              <a:rPr lang="en-US" sz="2400" dirty="0" err="1">
                <a:latin typeface="+mn-lt"/>
              </a:rPr>
              <a:t>ile</a:t>
            </a:r>
            <a:r>
              <a:rPr lang="en-US" sz="2400" dirty="0">
                <a:latin typeface="+mn-lt"/>
              </a:rPr>
              <a:t> </a:t>
            </a:r>
            <a:r>
              <a:rPr lang="en-US" sz="2400" dirty="0" err="1">
                <a:latin typeface="+mn-lt"/>
              </a:rPr>
              <a:t>aynı</a:t>
            </a:r>
            <a:r>
              <a:rPr lang="en-US" sz="2400" dirty="0">
                <a:latin typeface="+mn-lt"/>
              </a:rPr>
              <a:t> </a:t>
            </a:r>
            <a:r>
              <a:rPr lang="en-US" sz="2400" dirty="0" err="1">
                <a:latin typeface="+mn-lt"/>
              </a:rPr>
              <a:t>kapalı</a:t>
            </a:r>
            <a:r>
              <a:rPr lang="en-US" sz="2400" dirty="0">
                <a:latin typeface="+mn-lt"/>
              </a:rPr>
              <a:t> </a:t>
            </a:r>
            <a:r>
              <a:rPr lang="en-US" sz="2400" dirty="0" err="1">
                <a:latin typeface="+mn-lt"/>
              </a:rPr>
              <a:t>ortamda</a:t>
            </a:r>
            <a:r>
              <a:rPr lang="en-US" sz="2400" dirty="0">
                <a:latin typeface="+mn-lt"/>
              </a:rPr>
              <a:t> </a:t>
            </a:r>
            <a:r>
              <a:rPr lang="en-US" sz="2400" dirty="0" err="1">
                <a:latin typeface="+mn-lt"/>
              </a:rPr>
              <a:t>kalan</a:t>
            </a:r>
            <a:r>
              <a:rPr lang="en-US" sz="2400" dirty="0">
                <a:latin typeface="+mn-lt"/>
              </a:rPr>
              <a:t> </a:t>
            </a:r>
            <a:r>
              <a:rPr lang="en-US" sz="2400" dirty="0" err="1">
                <a:latin typeface="+mn-lt"/>
              </a:rPr>
              <a:t>veya</a:t>
            </a:r>
            <a:r>
              <a:rPr lang="en-US" sz="2400" dirty="0">
                <a:latin typeface="+mn-lt"/>
              </a:rPr>
              <a:t> hasta </a:t>
            </a:r>
            <a:r>
              <a:rPr lang="en-US" sz="2400" dirty="0" err="1">
                <a:latin typeface="+mn-lt"/>
              </a:rPr>
              <a:t>ziyaretinde</a:t>
            </a:r>
            <a:r>
              <a:rPr lang="en-US" sz="2400" dirty="0">
                <a:latin typeface="+mn-lt"/>
              </a:rPr>
              <a:t> </a:t>
            </a:r>
            <a:r>
              <a:rPr lang="en-US" sz="2400" dirty="0" err="1">
                <a:latin typeface="+mn-lt"/>
              </a:rPr>
              <a:t>bulunma</a:t>
            </a:r>
            <a:r>
              <a:rPr lang="en-US" sz="2400" dirty="0">
                <a:latin typeface="+mn-lt"/>
              </a:rPr>
              <a:t> </a:t>
            </a:r>
            <a:r>
              <a:rPr lang="en-US" sz="2400" dirty="0" err="1">
                <a:latin typeface="+mn-lt"/>
              </a:rPr>
              <a:t>gibi</a:t>
            </a:r>
            <a:r>
              <a:rPr lang="en-US" sz="2400" dirty="0">
                <a:latin typeface="+mn-lt"/>
              </a:rPr>
              <a:t> </a:t>
            </a:r>
            <a:r>
              <a:rPr lang="en-US" sz="2400" dirty="0" err="1">
                <a:latin typeface="+mn-lt"/>
              </a:rPr>
              <a:t>sağlık</a:t>
            </a:r>
            <a:r>
              <a:rPr lang="en-US" sz="2400" dirty="0">
                <a:latin typeface="+mn-lt"/>
              </a:rPr>
              <a:t> </a:t>
            </a:r>
            <a:r>
              <a:rPr lang="en-US" sz="2400" dirty="0" err="1">
                <a:latin typeface="+mn-lt"/>
              </a:rPr>
              <a:t>merkezi</a:t>
            </a:r>
            <a:r>
              <a:rPr lang="en-US" sz="2400" dirty="0">
                <a:latin typeface="+mn-lt"/>
              </a:rPr>
              <a:t> </a:t>
            </a:r>
            <a:r>
              <a:rPr lang="en-US" sz="2400" dirty="0" err="1">
                <a:latin typeface="+mn-lt"/>
              </a:rPr>
              <a:t>ilişkili</a:t>
            </a:r>
            <a:r>
              <a:rPr lang="en-US" sz="2400" dirty="0">
                <a:latin typeface="+mn-lt"/>
              </a:rPr>
              <a:t> </a:t>
            </a:r>
            <a:r>
              <a:rPr lang="en-US" sz="2400" dirty="0" err="1">
                <a:latin typeface="+mn-lt"/>
              </a:rPr>
              <a:t>maruziyeti</a:t>
            </a:r>
            <a:r>
              <a:rPr lang="en-US" sz="2400" dirty="0">
                <a:latin typeface="+mn-lt"/>
              </a:rPr>
              <a:t> </a:t>
            </a:r>
            <a:r>
              <a:rPr lang="en-US" sz="2400" dirty="0" err="1">
                <a:latin typeface="+mn-lt"/>
              </a:rPr>
              <a:t>olan</a:t>
            </a:r>
            <a:r>
              <a:rPr lang="en-US" sz="2400" dirty="0">
                <a:latin typeface="+mn-lt"/>
              </a:rPr>
              <a:t> </a:t>
            </a:r>
            <a:r>
              <a:rPr lang="en-US" sz="2400" dirty="0" err="1">
                <a:latin typeface="+mn-lt"/>
              </a:rPr>
              <a:t>kişiler</a:t>
            </a:r>
            <a:endParaRPr lang="en-US" sz="2400" dirty="0">
              <a:latin typeface="+mn-lt"/>
            </a:endParaRPr>
          </a:p>
          <a:p>
            <a:pPr lvl="0">
              <a:lnSpc>
                <a:spcPct val="100000"/>
              </a:lnSpc>
              <a:spcBef>
                <a:spcPts val="1200"/>
              </a:spcBef>
            </a:pPr>
            <a:endParaRPr lang="en-US" dirty="0">
              <a:latin typeface="+mn-lt"/>
            </a:endParaRPr>
          </a:p>
          <a:p>
            <a:pPr marL="0" lvl="0" indent="0">
              <a:lnSpc>
                <a:spcPct val="100000"/>
              </a:lnSpc>
              <a:spcBef>
                <a:spcPts val="1200"/>
              </a:spcBef>
              <a:buNone/>
            </a:pPr>
            <a:r>
              <a:rPr lang="tr-TR" b="1" dirty="0">
                <a:latin typeface="+mn-lt"/>
              </a:rPr>
              <a:t>   </a:t>
            </a:r>
            <a:r>
              <a:rPr lang="en-US" b="1" dirty="0">
                <a:latin typeface="+mn-lt"/>
              </a:rPr>
              <a:t>14 </a:t>
            </a:r>
            <a:r>
              <a:rPr lang="en-US" b="1" dirty="0" err="1">
                <a:latin typeface="+mn-lt"/>
              </a:rPr>
              <a:t>gün</a:t>
            </a:r>
            <a:r>
              <a:rPr lang="en-US" b="1" dirty="0">
                <a:latin typeface="+mn-lt"/>
              </a:rPr>
              <a:t> </a:t>
            </a:r>
            <a:r>
              <a:rPr lang="en-US" b="1" dirty="0" err="1">
                <a:latin typeface="+mn-lt"/>
              </a:rPr>
              <a:t>mümkünse</a:t>
            </a:r>
            <a:r>
              <a:rPr lang="en-US" b="1" dirty="0">
                <a:latin typeface="+mn-lt"/>
              </a:rPr>
              <a:t> </a:t>
            </a:r>
            <a:r>
              <a:rPr lang="en-US" b="1" dirty="0" err="1">
                <a:latin typeface="+mn-lt"/>
              </a:rPr>
              <a:t>evde</a:t>
            </a:r>
            <a:r>
              <a:rPr lang="en-US" b="1" dirty="0">
                <a:latin typeface="+mn-lt"/>
              </a:rPr>
              <a:t> </a:t>
            </a:r>
            <a:r>
              <a:rPr lang="en-US" b="1" dirty="0" err="1">
                <a:latin typeface="+mn-lt"/>
              </a:rPr>
              <a:t>izlem</a:t>
            </a:r>
            <a:endParaRPr lang="en-US" b="1"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60311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Yakın Temaslı</a:t>
            </a:r>
          </a:p>
        </p:txBody>
      </p:sp>
    </p:spTree>
    <p:extLst>
      <p:ext uri="{BB962C8B-B14F-4D97-AF65-F5344CB8AC3E}">
        <p14:creationId xmlns:p14="http://schemas.microsoft.com/office/powerpoint/2010/main" val="215641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8" name="İçerik Yer Tutucusu 2">
            <a:extLst>
              <a:ext uri="{FF2B5EF4-FFF2-40B4-BE49-F238E27FC236}">
                <a16:creationId xmlns:a16="http://schemas.microsoft.com/office/drawing/2014/main" id="{2CC4340C-1A43-41B4-8339-445BCF86531A}"/>
              </a:ext>
            </a:extLst>
          </p:cNvPr>
          <p:cNvSpPr>
            <a:spLocks noGrp="1"/>
          </p:cNvSpPr>
          <p:nvPr>
            <p:ph idx="1"/>
          </p:nvPr>
        </p:nvSpPr>
        <p:spPr>
          <a:xfrm>
            <a:off x="1664965" y="1269628"/>
            <a:ext cx="9709610" cy="4925131"/>
          </a:xfrm>
        </p:spPr>
        <p:txBody>
          <a:bodyPr>
            <a:normAutofit lnSpcReduction="10000"/>
          </a:bodyPr>
          <a:lstStyle/>
          <a:p>
            <a:pPr marL="0" indent="0">
              <a:lnSpc>
                <a:spcPct val="120000"/>
              </a:lnSpc>
              <a:buNone/>
            </a:pPr>
            <a:r>
              <a:rPr lang="en-US" sz="2000" b="1" dirty="0">
                <a:latin typeface="+mn-lt"/>
              </a:rPr>
              <a:t>31 </a:t>
            </a:r>
            <a:r>
              <a:rPr lang="en-US" sz="2000" b="1" dirty="0" err="1">
                <a:latin typeface="+mn-lt"/>
              </a:rPr>
              <a:t>Aralık</a:t>
            </a:r>
            <a:r>
              <a:rPr lang="en-US" sz="2000" b="1" dirty="0">
                <a:latin typeface="+mn-lt"/>
              </a:rPr>
              <a:t> 2019</a:t>
            </a:r>
            <a:r>
              <a:rPr lang="tr-TR" sz="2000" b="1" dirty="0">
                <a:latin typeface="+mn-lt"/>
              </a:rPr>
              <a:t> </a:t>
            </a:r>
            <a:r>
              <a:rPr lang="en-US" sz="2000" b="1" dirty="0">
                <a:latin typeface="+mn-lt"/>
              </a:rPr>
              <a:t>DSÖ</a:t>
            </a:r>
            <a:r>
              <a:rPr lang="tr-TR" sz="2000" b="1" dirty="0">
                <a:latin typeface="+mn-lt"/>
              </a:rPr>
              <a:t>:</a:t>
            </a:r>
            <a:r>
              <a:rPr lang="en-US" sz="2000" b="1" dirty="0">
                <a:latin typeface="+mn-lt"/>
              </a:rPr>
              <a:t> </a:t>
            </a:r>
            <a:endParaRPr lang="tr-TR" sz="2000" b="1" dirty="0">
              <a:latin typeface="+mn-lt"/>
            </a:endParaRPr>
          </a:p>
          <a:p>
            <a:pPr>
              <a:lnSpc>
                <a:spcPct val="120000"/>
              </a:lnSpc>
            </a:pPr>
            <a:r>
              <a:rPr lang="en-US" sz="2000" dirty="0" err="1">
                <a:latin typeface="+mn-lt"/>
              </a:rPr>
              <a:t>Çin</a:t>
            </a:r>
            <a:r>
              <a:rPr lang="en-US" sz="2000" dirty="0">
                <a:latin typeface="+mn-lt"/>
              </a:rPr>
              <a:t> </a:t>
            </a:r>
            <a:r>
              <a:rPr lang="en-US" sz="2000" dirty="0" err="1">
                <a:latin typeface="+mn-lt"/>
              </a:rPr>
              <a:t>Ülke</a:t>
            </a:r>
            <a:r>
              <a:rPr lang="en-US" sz="2000" dirty="0">
                <a:latin typeface="+mn-lt"/>
              </a:rPr>
              <a:t> </a:t>
            </a:r>
            <a:r>
              <a:rPr lang="en-US" sz="2000" dirty="0" err="1">
                <a:latin typeface="+mn-lt"/>
              </a:rPr>
              <a:t>Ofisi</a:t>
            </a:r>
            <a:r>
              <a:rPr lang="en-US" sz="2000" dirty="0">
                <a:latin typeface="+mn-lt"/>
              </a:rPr>
              <a:t>, </a:t>
            </a:r>
            <a:r>
              <a:rPr lang="en-US" sz="2000" dirty="0" err="1">
                <a:latin typeface="+mn-lt"/>
              </a:rPr>
              <a:t>Çin'in</a:t>
            </a:r>
            <a:r>
              <a:rPr lang="en-US" sz="2000" dirty="0">
                <a:latin typeface="+mn-lt"/>
              </a:rPr>
              <a:t> Hubei </a:t>
            </a:r>
            <a:r>
              <a:rPr lang="en-US" sz="2000" dirty="0" err="1">
                <a:latin typeface="+mn-lt"/>
              </a:rPr>
              <a:t>eyaletinin</a:t>
            </a:r>
            <a:r>
              <a:rPr lang="en-US" sz="2000" dirty="0">
                <a:latin typeface="+mn-lt"/>
              </a:rPr>
              <a:t> Wuhan </a:t>
            </a:r>
            <a:r>
              <a:rPr lang="en-US" sz="2000" dirty="0" err="1">
                <a:latin typeface="+mn-lt"/>
              </a:rPr>
              <a:t>şehrinde</a:t>
            </a:r>
            <a:r>
              <a:rPr lang="en-US" sz="2000" dirty="0">
                <a:latin typeface="+mn-lt"/>
              </a:rPr>
              <a:t> </a:t>
            </a:r>
            <a:endParaRPr lang="tr-TR" sz="2000" dirty="0">
              <a:latin typeface="+mn-lt"/>
            </a:endParaRPr>
          </a:p>
          <a:p>
            <a:pPr>
              <a:lnSpc>
                <a:spcPct val="120000"/>
              </a:lnSpc>
            </a:pPr>
            <a:r>
              <a:rPr lang="tr-TR" sz="2000" dirty="0">
                <a:latin typeface="+mn-lt"/>
              </a:rPr>
              <a:t>E</a:t>
            </a:r>
            <a:r>
              <a:rPr lang="en-US" sz="2000" dirty="0" err="1">
                <a:latin typeface="+mn-lt"/>
              </a:rPr>
              <a:t>tiyolojisi</a:t>
            </a:r>
            <a:r>
              <a:rPr lang="en-US" sz="2000" dirty="0">
                <a:latin typeface="+mn-lt"/>
              </a:rPr>
              <a:t> </a:t>
            </a:r>
            <a:r>
              <a:rPr lang="en-US" sz="2000" dirty="0" err="1">
                <a:latin typeface="+mn-lt"/>
              </a:rPr>
              <a:t>bilinmeyen</a:t>
            </a:r>
            <a:r>
              <a:rPr lang="en-US" sz="2000" dirty="0">
                <a:latin typeface="+mn-lt"/>
              </a:rPr>
              <a:t> </a:t>
            </a:r>
            <a:r>
              <a:rPr lang="en-US" sz="2000" dirty="0" err="1">
                <a:latin typeface="+mn-lt"/>
              </a:rPr>
              <a:t>pnömoni</a:t>
            </a:r>
            <a:r>
              <a:rPr lang="en-US" sz="2000" dirty="0">
                <a:latin typeface="+mn-lt"/>
              </a:rPr>
              <a:t> </a:t>
            </a:r>
            <a:r>
              <a:rPr lang="en-US" sz="2000" dirty="0" err="1">
                <a:latin typeface="+mn-lt"/>
              </a:rPr>
              <a:t>vakalarını</a:t>
            </a:r>
            <a:r>
              <a:rPr lang="en-US" sz="2000" dirty="0">
                <a:latin typeface="+mn-lt"/>
              </a:rPr>
              <a:t> </a:t>
            </a:r>
            <a:r>
              <a:rPr lang="en-US" sz="2000" dirty="0" err="1">
                <a:latin typeface="+mn-lt"/>
              </a:rPr>
              <a:t>bildi</a:t>
            </a:r>
            <a:r>
              <a:rPr lang="tr-TR" sz="2000" dirty="0" err="1">
                <a:latin typeface="+mn-lt"/>
              </a:rPr>
              <a:t>rimi</a:t>
            </a:r>
            <a:endParaRPr lang="tr-TR" sz="2000" dirty="0">
              <a:latin typeface="+mn-lt"/>
            </a:endParaRPr>
          </a:p>
          <a:p>
            <a:pPr>
              <a:lnSpc>
                <a:spcPct val="120000"/>
              </a:lnSpc>
            </a:pPr>
            <a:r>
              <a:rPr lang="tr-TR" sz="2000" dirty="0" err="1">
                <a:latin typeface="+mn-lt"/>
              </a:rPr>
              <a:t>Wuhan</a:t>
            </a:r>
            <a:r>
              <a:rPr lang="tr-TR" sz="2000" dirty="0">
                <a:latin typeface="+mn-lt"/>
              </a:rPr>
              <a:t> Güney Çin Deniz Ürünleri Şehir Pazarında (farklı hayvan türleri satan bir toptan balık ve canlı hayvan pazarı) çalışanlarda kümelenme</a:t>
            </a:r>
          </a:p>
          <a:p>
            <a:pPr marL="0" indent="0">
              <a:lnSpc>
                <a:spcPct val="120000"/>
              </a:lnSpc>
              <a:spcBef>
                <a:spcPts val="2400"/>
              </a:spcBef>
              <a:buNone/>
            </a:pPr>
            <a:r>
              <a:rPr lang="tr-TR" sz="2000" b="1" dirty="0">
                <a:latin typeface="+mn-lt"/>
              </a:rPr>
              <a:t>13</a:t>
            </a:r>
            <a:r>
              <a:rPr lang="en-US" sz="2000" b="1" dirty="0">
                <a:latin typeface="+mn-lt"/>
              </a:rPr>
              <a:t> </a:t>
            </a:r>
            <a:r>
              <a:rPr lang="en-US" sz="2000" b="1" dirty="0" err="1">
                <a:latin typeface="+mn-lt"/>
              </a:rPr>
              <a:t>Ocak</a:t>
            </a:r>
            <a:r>
              <a:rPr lang="en-US" sz="2000" b="1" dirty="0">
                <a:latin typeface="+mn-lt"/>
              </a:rPr>
              <a:t> 2020</a:t>
            </a:r>
            <a:r>
              <a:rPr lang="tr-TR" sz="2000" b="1" dirty="0">
                <a:latin typeface="+mn-lt"/>
              </a:rPr>
              <a:t>:</a:t>
            </a:r>
          </a:p>
          <a:p>
            <a:pPr>
              <a:lnSpc>
                <a:spcPct val="120000"/>
              </a:lnSpc>
            </a:pPr>
            <a:r>
              <a:rPr lang="tr-TR" sz="2000" dirty="0">
                <a:latin typeface="+mn-lt"/>
              </a:rPr>
              <a:t>İlk </a:t>
            </a:r>
            <a:r>
              <a:rPr lang="tr-TR" sz="2000" dirty="0" err="1">
                <a:latin typeface="+mn-lt"/>
              </a:rPr>
              <a:t>importe</a:t>
            </a:r>
            <a:r>
              <a:rPr lang="tr-TR" sz="2000" dirty="0">
                <a:latin typeface="+mn-lt"/>
              </a:rPr>
              <a:t> vaka- Tayland </a:t>
            </a:r>
          </a:p>
          <a:p>
            <a:pPr marL="0" indent="0">
              <a:lnSpc>
                <a:spcPct val="120000"/>
              </a:lnSpc>
              <a:spcBef>
                <a:spcPts val="2400"/>
              </a:spcBef>
              <a:buNone/>
            </a:pPr>
            <a:r>
              <a:rPr lang="en-US" sz="2000" b="1" dirty="0">
                <a:latin typeface="+mn-lt"/>
              </a:rPr>
              <a:t>7 </a:t>
            </a:r>
            <a:r>
              <a:rPr lang="en-US" sz="2000" b="1" dirty="0" err="1">
                <a:latin typeface="+mn-lt"/>
              </a:rPr>
              <a:t>Ocak</a:t>
            </a:r>
            <a:r>
              <a:rPr lang="en-US" sz="2000" b="1" dirty="0">
                <a:latin typeface="+mn-lt"/>
              </a:rPr>
              <a:t> 2020</a:t>
            </a:r>
            <a:r>
              <a:rPr lang="tr-TR" sz="2000" b="1" dirty="0">
                <a:latin typeface="+mn-lt"/>
              </a:rPr>
              <a:t> E</a:t>
            </a:r>
            <a:r>
              <a:rPr lang="en-US" sz="2000" b="1" dirty="0" err="1">
                <a:latin typeface="+mn-lt"/>
              </a:rPr>
              <a:t>tken</a:t>
            </a:r>
            <a:r>
              <a:rPr lang="tr-TR" sz="2000" b="1" dirty="0">
                <a:latin typeface="+mn-lt"/>
              </a:rPr>
              <a:t>in Tanımlanması: </a:t>
            </a:r>
          </a:p>
          <a:p>
            <a:pPr>
              <a:lnSpc>
                <a:spcPct val="120000"/>
              </a:lnSpc>
            </a:pPr>
            <a:r>
              <a:rPr lang="tr-TR" sz="2000" dirty="0">
                <a:latin typeface="+mn-lt"/>
              </a:rPr>
              <a:t>D</a:t>
            </a:r>
            <a:r>
              <a:rPr lang="en-US" sz="2000" dirty="0">
                <a:latin typeface="+mn-lt"/>
              </a:rPr>
              <a:t>aha </a:t>
            </a:r>
            <a:r>
              <a:rPr lang="en-US" sz="2000" dirty="0" err="1">
                <a:latin typeface="+mn-lt"/>
              </a:rPr>
              <a:t>önce</a:t>
            </a:r>
            <a:r>
              <a:rPr lang="en-US" sz="2000" dirty="0">
                <a:latin typeface="+mn-lt"/>
              </a:rPr>
              <a:t> </a:t>
            </a:r>
            <a:r>
              <a:rPr lang="en-US" sz="2000" dirty="0" err="1">
                <a:latin typeface="+mn-lt"/>
              </a:rPr>
              <a:t>insanlarda</a:t>
            </a:r>
            <a:r>
              <a:rPr lang="en-US" sz="2000" dirty="0">
                <a:latin typeface="+mn-lt"/>
              </a:rPr>
              <a:t> </a:t>
            </a:r>
            <a:r>
              <a:rPr lang="en-US" sz="2000" dirty="0" err="1">
                <a:latin typeface="+mn-lt"/>
              </a:rPr>
              <a:t>tespit</a:t>
            </a:r>
            <a:r>
              <a:rPr lang="en-US" sz="2000" dirty="0">
                <a:latin typeface="+mn-lt"/>
              </a:rPr>
              <a:t> </a:t>
            </a:r>
            <a:r>
              <a:rPr lang="en-US" sz="2000" dirty="0" err="1">
                <a:latin typeface="+mn-lt"/>
              </a:rPr>
              <a:t>edilmemiş</a:t>
            </a:r>
            <a:r>
              <a:rPr lang="en-US" sz="2000" dirty="0">
                <a:latin typeface="+mn-lt"/>
              </a:rPr>
              <a:t> </a:t>
            </a:r>
            <a:endParaRPr lang="tr-TR" sz="2000" dirty="0">
              <a:latin typeface="+mn-lt"/>
            </a:endParaRPr>
          </a:p>
          <a:p>
            <a:pPr>
              <a:lnSpc>
                <a:spcPct val="120000"/>
              </a:lnSpc>
            </a:pPr>
            <a:r>
              <a:rPr lang="tr-TR" sz="2000" dirty="0">
                <a:latin typeface="+mn-lt"/>
              </a:rPr>
              <a:t>Y</a:t>
            </a:r>
            <a:r>
              <a:rPr lang="en-US" sz="2000" dirty="0" err="1">
                <a:latin typeface="+mn-lt"/>
              </a:rPr>
              <a:t>eni</a:t>
            </a:r>
            <a:r>
              <a:rPr lang="en-US" sz="2000" dirty="0">
                <a:latin typeface="+mn-lt"/>
              </a:rPr>
              <a:t> </a:t>
            </a:r>
            <a:r>
              <a:rPr lang="en-US" sz="2000" dirty="0" err="1">
                <a:latin typeface="+mn-lt"/>
              </a:rPr>
              <a:t>bir</a:t>
            </a:r>
            <a:r>
              <a:rPr lang="en-US" sz="2000" dirty="0">
                <a:latin typeface="+mn-lt"/>
              </a:rPr>
              <a:t> coronavirus </a:t>
            </a:r>
            <a:r>
              <a:rPr lang="en-US" sz="2000" dirty="0" err="1">
                <a:latin typeface="+mn-lt"/>
              </a:rPr>
              <a:t>olarak</a:t>
            </a:r>
            <a:r>
              <a:rPr lang="en-US" sz="2000" dirty="0">
                <a:latin typeface="+mn-lt"/>
              </a:rPr>
              <a:t> </a:t>
            </a:r>
            <a:r>
              <a:rPr lang="en-US" sz="2000" dirty="0" err="1">
                <a:latin typeface="+mn-lt"/>
              </a:rPr>
              <a:t>tanımlanmış</a:t>
            </a:r>
            <a:endParaRPr lang="tr-TR" sz="2000" dirty="0">
              <a:latin typeface="+mn-lt"/>
            </a:endParaRPr>
          </a:p>
        </p:txBody>
      </p:sp>
      <p:sp>
        <p:nvSpPr>
          <p:cNvPr id="10" name="Unvan 1">
            <a:extLst>
              <a:ext uri="{FF2B5EF4-FFF2-40B4-BE49-F238E27FC236}">
                <a16:creationId xmlns:a16="http://schemas.microsoft.com/office/drawing/2014/main" id="{7818049D-8BBA-44B7-8302-7F0CFE50BCC5}"/>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Epidemiyoloji</a:t>
            </a:r>
          </a:p>
        </p:txBody>
      </p:sp>
    </p:spTree>
    <p:extLst>
      <p:ext uri="{BB962C8B-B14F-4D97-AF65-F5344CB8AC3E}">
        <p14:creationId xmlns:p14="http://schemas.microsoft.com/office/powerpoint/2010/main" val="3404340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10" name="Alt Başlık 2">
            <a:extLst>
              <a:ext uri="{FF2B5EF4-FFF2-40B4-BE49-F238E27FC236}">
                <a16:creationId xmlns:a16="http://schemas.microsoft.com/office/drawing/2014/main" id="{7A3D289F-1A0E-4D8B-BA89-2DC387ACA890}"/>
              </a:ext>
            </a:extLst>
          </p:cNvPr>
          <p:cNvSpPr txBox="1">
            <a:spLocks/>
          </p:cNvSpPr>
          <p:nvPr/>
        </p:nvSpPr>
        <p:spPr>
          <a:xfrm>
            <a:off x="1084081" y="2675467"/>
            <a:ext cx="10408007" cy="2980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a:latin typeface="+mj-lt"/>
                <a:ea typeface="Century Gothic" charset="0"/>
                <a:cs typeface="Century Gothic" charset="0"/>
              </a:rPr>
              <a:t>COVID-19 (2019-nCoV Hastalığı ) Rehberi ve Sunumları;</a:t>
            </a:r>
          </a:p>
          <a:p>
            <a:pPr marL="0" indent="0" algn="ctr">
              <a:buNone/>
            </a:pPr>
            <a:r>
              <a:rPr lang="tr-TR" sz="2800" dirty="0">
                <a:latin typeface="+mj-lt"/>
                <a:ea typeface="Century Gothic" charset="0"/>
                <a:cs typeface="Century Gothic" charset="0"/>
              </a:rPr>
              <a:t>Yeni bilgiler eklendikçe güncellenmekte olup </a:t>
            </a:r>
            <a:br>
              <a:rPr lang="tr-TR" sz="2800" dirty="0">
                <a:latin typeface="+mj-lt"/>
                <a:ea typeface="Century Gothic" charset="0"/>
                <a:cs typeface="Century Gothic" charset="0"/>
              </a:rPr>
            </a:br>
            <a:r>
              <a:rPr lang="tr-TR" sz="2800" dirty="0">
                <a:latin typeface="+mj-lt"/>
                <a:ea typeface="Century Gothic" charset="0"/>
                <a:cs typeface="Century Gothic" charset="0"/>
              </a:rPr>
              <a:t>HSGM resmi web sayfasından yayınlanmaktadır.</a:t>
            </a:r>
          </a:p>
          <a:p>
            <a:pPr marL="0" indent="0" algn="ctr">
              <a:buNone/>
            </a:pPr>
            <a:r>
              <a:rPr lang="tr-TR" dirty="0"/>
              <a:t>(</a:t>
            </a:r>
            <a:r>
              <a:rPr lang="en-US" dirty="0"/>
              <a:t>www.hsgm.saglik.gov.tr</a:t>
            </a:r>
            <a:r>
              <a:rPr lang="tr-TR" dirty="0"/>
              <a:t>)</a:t>
            </a:r>
            <a:endParaRPr lang="tr-TR" sz="2800" dirty="0">
              <a:latin typeface="+mj-lt"/>
              <a:ea typeface="Century Gothic" charset="0"/>
              <a:cs typeface="Century Gothic" charset="0"/>
            </a:endParaRPr>
          </a:p>
          <a:p>
            <a:pPr marL="0" indent="0" algn="ctr">
              <a:buNone/>
            </a:pPr>
            <a:endParaRPr lang="tr-TR" sz="3200" dirty="0">
              <a:latin typeface="+mj-lt"/>
            </a:endParaRPr>
          </a:p>
        </p:txBody>
      </p:sp>
    </p:spTree>
    <p:extLst>
      <p:ext uri="{BB962C8B-B14F-4D97-AF65-F5344CB8AC3E}">
        <p14:creationId xmlns:p14="http://schemas.microsoft.com/office/powerpoint/2010/main" val="1329918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FF39B28-A26B-3540-AAC4-D9FB7127B1AB}"/>
              </a:ext>
            </a:extLst>
          </p:cNvPr>
          <p:cNvPicPr>
            <a:picLocks noChangeAspect="1"/>
          </p:cNvPicPr>
          <p:nvPr/>
        </p:nvPicPr>
        <p:blipFill>
          <a:blip r:embed="rId3"/>
          <a:stretch>
            <a:fillRect/>
          </a:stretch>
        </p:blipFill>
        <p:spPr>
          <a:xfrm>
            <a:off x="4064600" y="1428038"/>
            <a:ext cx="3907826" cy="2701706"/>
          </a:xfrm>
          <a:prstGeom prst="rect">
            <a:avLst/>
          </a:prstGeom>
        </p:spPr>
      </p:pic>
    </p:spTree>
    <p:extLst>
      <p:ext uri="{BB962C8B-B14F-4D97-AF65-F5344CB8AC3E}">
        <p14:creationId xmlns:p14="http://schemas.microsoft.com/office/powerpoint/2010/main" val="31644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664965" y="1593455"/>
            <a:ext cx="8563117" cy="3374471"/>
          </a:xfrm>
        </p:spPr>
        <p:txBody>
          <a:bodyPr>
            <a:normAutofit/>
          </a:bodyPr>
          <a:lstStyle/>
          <a:p>
            <a:pPr>
              <a:spcBef>
                <a:spcPts val="1800"/>
              </a:spcBef>
            </a:pPr>
            <a:r>
              <a:rPr lang="en-US" sz="2400" dirty="0" err="1">
                <a:latin typeface="+mj-lt"/>
              </a:rPr>
              <a:t>Hastalığın</a:t>
            </a:r>
            <a:r>
              <a:rPr lang="en-US" sz="2400" dirty="0">
                <a:latin typeface="+mj-lt"/>
              </a:rPr>
              <a:t> </a:t>
            </a:r>
            <a:r>
              <a:rPr lang="en-US" sz="2400" dirty="0" err="1">
                <a:latin typeface="+mj-lt"/>
              </a:rPr>
              <a:t>başlangıç</a:t>
            </a:r>
            <a:r>
              <a:rPr lang="en-US" sz="2400" dirty="0">
                <a:latin typeface="+mj-lt"/>
              </a:rPr>
              <a:t> </a:t>
            </a:r>
            <a:r>
              <a:rPr lang="en-US" sz="2400" dirty="0" err="1">
                <a:latin typeface="+mj-lt"/>
              </a:rPr>
              <a:t>kaynağı</a:t>
            </a:r>
            <a:r>
              <a:rPr lang="en-US" sz="2400" dirty="0">
                <a:latin typeface="+mj-lt"/>
              </a:rPr>
              <a:t> </a:t>
            </a:r>
            <a:r>
              <a:rPr lang="en-US" sz="2400" dirty="0" err="1">
                <a:latin typeface="+mj-lt"/>
              </a:rPr>
              <a:t>henüz</a:t>
            </a:r>
            <a:r>
              <a:rPr lang="en-US" sz="2400" dirty="0">
                <a:latin typeface="+mj-lt"/>
              </a:rPr>
              <a:t> </a:t>
            </a:r>
            <a:r>
              <a:rPr lang="en-US" sz="2400" dirty="0" err="1">
                <a:latin typeface="+mj-lt"/>
              </a:rPr>
              <a:t>netlik</a:t>
            </a:r>
            <a:r>
              <a:rPr lang="en-US" sz="2400" dirty="0">
                <a:latin typeface="+mj-lt"/>
              </a:rPr>
              <a:t> </a:t>
            </a:r>
            <a:r>
              <a:rPr lang="en-US" sz="2400" dirty="0" err="1">
                <a:latin typeface="+mj-lt"/>
              </a:rPr>
              <a:t>kazanmamıştır</a:t>
            </a:r>
            <a:r>
              <a:rPr lang="en-US" sz="2400" dirty="0">
                <a:latin typeface="+mj-lt"/>
              </a:rPr>
              <a:t>. </a:t>
            </a:r>
          </a:p>
          <a:p>
            <a:pPr>
              <a:spcBef>
                <a:spcPts val="1800"/>
              </a:spcBef>
            </a:pPr>
            <a:r>
              <a:rPr lang="en-US" sz="2400" dirty="0" err="1">
                <a:latin typeface="+mj-lt"/>
              </a:rPr>
              <a:t>Ancak</a:t>
            </a:r>
            <a:r>
              <a:rPr lang="en-US" sz="2400" dirty="0">
                <a:latin typeface="+mj-lt"/>
              </a:rPr>
              <a:t> </a:t>
            </a:r>
            <a:r>
              <a:rPr lang="en-US" sz="2400" dirty="0" err="1">
                <a:latin typeface="+mj-lt"/>
              </a:rPr>
              <a:t>eldeki</a:t>
            </a:r>
            <a:r>
              <a:rPr lang="en-US" sz="2400" dirty="0">
                <a:latin typeface="+mj-lt"/>
              </a:rPr>
              <a:t> </a:t>
            </a:r>
            <a:r>
              <a:rPr lang="en-US" sz="2400" dirty="0" err="1">
                <a:latin typeface="+mj-lt"/>
              </a:rPr>
              <a:t>veriler</a:t>
            </a:r>
            <a:r>
              <a:rPr lang="en-US" sz="2400" dirty="0">
                <a:latin typeface="+mj-lt"/>
              </a:rPr>
              <a:t>, Huanan Deniz </a:t>
            </a:r>
            <a:r>
              <a:rPr lang="en-US" sz="2400" dirty="0" err="1">
                <a:latin typeface="+mj-lt"/>
              </a:rPr>
              <a:t>Ürünleri</a:t>
            </a:r>
            <a:r>
              <a:rPr lang="en-US" sz="2400" dirty="0">
                <a:latin typeface="+mj-lt"/>
              </a:rPr>
              <a:t> </a:t>
            </a:r>
            <a:r>
              <a:rPr lang="en-US" sz="2400" dirty="0" err="1">
                <a:latin typeface="+mj-lt"/>
              </a:rPr>
              <a:t>Toptan</a:t>
            </a:r>
            <a:r>
              <a:rPr lang="en-US" sz="2400" dirty="0">
                <a:latin typeface="+mj-lt"/>
              </a:rPr>
              <a:t> </a:t>
            </a:r>
            <a:r>
              <a:rPr lang="en-US" sz="2400" dirty="0" err="1">
                <a:latin typeface="+mj-lt"/>
              </a:rPr>
              <a:t>Satış</a:t>
            </a:r>
            <a:r>
              <a:rPr lang="en-US" sz="2400" dirty="0">
                <a:latin typeface="+mj-lt"/>
              </a:rPr>
              <a:t> </a:t>
            </a:r>
            <a:r>
              <a:rPr lang="en-US" sz="2400" dirty="0" err="1">
                <a:latin typeface="+mj-lt"/>
              </a:rPr>
              <a:t>Pazarında</a:t>
            </a:r>
            <a:r>
              <a:rPr lang="en-US" sz="2400" dirty="0">
                <a:latin typeface="+mj-lt"/>
              </a:rPr>
              <a:t> </a:t>
            </a:r>
            <a:r>
              <a:rPr lang="en-US" sz="2400" dirty="0" err="1">
                <a:latin typeface="+mj-lt"/>
              </a:rPr>
              <a:t>yasadışı</a:t>
            </a:r>
            <a:r>
              <a:rPr lang="en-US" sz="2400" dirty="0">
                <a:latin typeface="+mj-lt"/>
              </a:rPr>
              <a:t> </a:t>
            </a:r>
            <a:r>
              <a:rPr lang="en-US" sz="2400" dirty="0" err="1">
                <a:latin typeface="+mj-lt"/>
              </a:rPr>
              <a:t>olarak</a:t>
            </a:r>
            <a:r>
              <a:rPr lang="en-US" sz="2400" dirty="0">
                <a:latin typeface="+mj-lt"/>
              </a:rPr>
              <a:t> </a:t>
            </a:r>
            <a:r>
              <a:rPr lang="en-US" sz="2400" dirty="0" err="1">
                <a:latin typeface="+mj-lt"/>
              </a:rPr>
              <a:t>satılan</a:t>
            </a:r>
            <a:r>
              <a:rPr lang="en-US" sz="2400" dirty="0">
                <a:latin typeface="+mj-lt"/>
              </a:rPr>
              <a:t> </a:t>
            </a:r>
            <a:r>
              <a:rPr lang="en-US" sz="2400" dirty="0" err="1">
                <a:latin typeface="+mj-lt"/>
              </a:rPr>
              <a:t>vahşi</a:t>
            </a:r>
            <a:r>
              <a:rPr lang="en-US" sz="2400" dirty="0">
                <a:latin typeface="+mj-lt"/>
              </a:rPr>
              <a:t> </a:t>
            </a:r>
            <a:r>
              <a:rPr lang="en-US" sz="2400" dirty="0" err="1">
                <a:latin typeface="+mj-lt"/>
              </a:rPr>
              <a:t>hayvanları</a:t>
            </a:r>
            <a:r>
              <a:rPr lang="en-US" sz="2400" dirty="0">
                <a:latin typeface="+mj-lt"/>
              </a:rPr>
              <a:t> </a:t>
            </a:r>
            <a:r>
              <a:rPr lang="en-US" sz="2400" dirty="0" err="1">
                <a:latin typeface="+mj-lt"/>
              </a:rPr>
              <a:t>işaret</a:t>
            </a:r>
            <a:r>
              <a:rPr lang="en-US" sz="2400" dirty="0">
                <a:latin typeface="+mj-lt"/>
              </a:rPr>
              <a:t> </a:t>
            </a:r>
            <a:r>
              <a:rPr lang="en-US" sz="2400" dirty="0" err="1">
                <a:latin typeface="+mj-lt"/>
              </a:rPr>
              <a:t>etmektedir</a:t>
            </a:r>
            <a:r>
              <a:rPr lang="en-US" sz="2400" dirty="0">
                <a:latin typeface="+mj-lt"/>
              </a:rPr>
              <a:t>.  </a:t>
            </a:r>
          </a:p>
          <a:p>
            <a:endParaRPr lang="en-US" sz="2400" dirty="0">
              <a:latin typeface="+mj-lt"/>
            </a:endParaRPr>
          </a:p>
          <a:p>
            <a:endParaRPr lang="en-US" sz="2400" dirty="0">
              <a:latin typeface="+mj-lt"/>
            </a:endParaRPr>
          </a:p>
          <a:p>
            <a:endParaRPr lang="en-US" sz="2400" dirty="0">
              <a:latin typeface="+mj-lt"/>
            </a:endParaRPr>
          </a:p>
        </p:txBody>
      </p:sp>
      <p:sp>
        <p:nvSpPr>
          <p:cNvPr id="5" name="Unvan 1">
            <a:extLst>
              <a:ext uri="{FF2B5EF4-FFF2-40B4-BE49-F238E27FC236}">
                <a16:creationId xmlns:a16="http://schemas.microsoft.com/office/drawing/2014/main" id="{39763707-177E-46F9-9003-F0AE584770E6}"/>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Enfeksiyon Kaynağı</a:t>
            </a:r>
          </a:p>
        </p:txBody>
      </p:sp>
    </p:spTree>
    <p:extLst>
      <p:ext uri="{BB962C8B-B14F-4D97-AF65-F5344CB8AC3E}">
        <p14:creationId xmlns:p14="http://schemas.microsoft.com/office/powerpoint/2010/main" val="26505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508290" y="1524948"/>
            <a:ext cx="8861196" cy="3808104"/>
          </a:xfrm>
        </p:spPr>
        <p:txBody>
          <a:bodyPr>
            <a:normAutofit fontScale="92500" lnSpcReduction="10000"/>
          </a:bodyPr>
          <a:lstStyle/>
          <a:p>
            <a:pPr>
              <a:lnSpc>
                <a:spcPct val="120000"/>
              </a:lnSpc>
            </a:pPr>
            <a:r>
              <a:rPr lang="tr-TR" dirty="0">
                <a:latin typeface="+mn-lt"/>
              </a:rPr>
              <a:t>İlk vakalarda hayvandan bulaşma olduğu düşünülmektedir. </a:t>
            </a:r>
          </a:p>
          <a:p>
            <a:pPr>
              <a:lnSpc>
                <a:spcPct val="120000"/>
              </a:lnSpc>
            </a:pPr>
            <a:r>
              <a:rPr lang="tr-TR" dirty="0">
                <a:latin typeface="+mn-lt"/>
              </a:rPr>
              <a:t>Daha sonra salgın döneminde insandan insana bulaşma öne çıkmıştır. </a:t>
            </a:r>
          </a:p>
          <a:p>
            <a:pPr>
              <a:lnSpc>
                <a:spcPct val="120000"/>
              </a:lnSpc>
            </a:pPr>
            <a:r>
              <a:rPr lang="tr-TR" dirty="0">
                <a:latin typeface="+mn-lt"/>
              </a:rPr>
              <a:t>Virüs, hasta bireylerden öksürme, hapşırma yoluyla ortaya saçılan damlacıklarla ve hastaların </a:t>
            </a:r>
            <a:r>
              <a:rPr lang="tr-TR" dirty="0" err="1">
                <a:latin typeface="+mn-lt"/>
              </a:rPr>
              <a:t>kontamine</a:t>
            </a:r>
            <a:r>
              <a:rPr lang="tr-TR" dirty="0">
                <a:latin typeface="+mn-lt"/>
              </a:rPr>
              <a:t> ettiği yüzeylerden (göz, ağız, burun mukozasına temasla) bulaşabilir.</a:t>
            </a:r>
          </a:p>
        </p:txBody>
      </p:sp>
      <p:sp>
        <p:nvSpPr>
          <p:cNvPr id="5" name="Unvan 1">
            <a:extLst>
              <a:ext uri="{FF2B5EF4-FFF2-40B4-BE49-F238E27FC236}">
                <a16:creationId xmlns:a16="http://schemas.microsoft.com/office/drawing/2014/main" id="{BA008015-5509-4D10-8C86-56457303FD64}"/>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Bulaşma Yolu</a:t>
            </a:r>
          </a:p>
        </p:txBody>
      </p:sp>
    </p:spTree>
    <p:extLst>
      <p:ext uri="{BB962C8B-B14F-4D97-AF65-F5344CB8AC3E}">
        <p14:creationId xmlns:p14="http://schemas.microsoft.com/office/powerpoint/2010/main" val="316401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451727" y="1329505"/>
            <a:ext cx="9539927" cy="4934607"/>
          </a:xfrm>
        </p:spPr>
        <p:txBody>
          <a:bodyPr>
            <a:normAutofit/>
          </a:bodyPr>
          <a:lstStyle/>
          <a:p>
            <a:pPr>
              <a:lnSpc>
                <a:spcPct val="120000"/>
              </a:lnSpc>
            </a:pPr>
            <a:r>
              <a:rPr lang="tr-TR" sz="2400" dirty="0">
                <a:latin typeface="+mn-lt"/>
              </a:rPr>
              <a:t>S</a:t>
            </a:r>
            <a:r>
              <a:rPr lang="en-US" sz="2400" dirty="0" err="1">
                <a:latin typeface="+mn-lt"/>
              </a:rPr>
              <a:t>ınırlı</a:t>
            </a:r>
            <a:r>
              <a:rPr lang="en-US" sz="2400" dirty="0">
                <a:latin typeface="+mn-lt"/>
              </a:rPr>
              <a:t> </a:t>
            </a:r>
            <a:r>
              <a:rPr lang="en-US" sz="2400" dirty="0" err="1">
                <a:latin typeface="+mn-lt"/>
              </a:rPr>
              <a:t>bilgi</a:t>
            </a:r>
            <a:r>
              <a:rPr lang="en-US" sz="2400" dirty="0">
                <a:latin typeface="+mn-lt"/>
              </a:rPr>
              <a:t> </a:t>
            </a:r>
            <a:r>
              <a:rPr lang="en-US" sz="2400" dirty="0" err="1">
                <a:latin typeface="+mn-lt"/>
              </a:rPr>
              <a:t>mevcut</a:t>
            </a:r>
            <a:r>
              <a:rPr lang="en-US" sz="2400" dirty="0">
                <a:latin typeface="+mn-lt"/>
              </a:rPr>
              <a:t> </a:t>
            </a:r>
            <a:endParaRPr lang="tr-TR" sz="2400" dirty="0">
              <a:latin typeface="+mn-lt"/>
            </a:endParaRPr>
          </a:p>
          <a:p>
            <a:pPr>
              <a:lnSpc>
                <a:spcPct val="120000"/>
              </a:lnSpc>
            </a:pPr>
            <a:endParaRPr lang="tr-TR" sz="2400" dirty="0">
              <a:latin typeface="+mn-lt"/>
              <a:cs typeface="+mn-cs"/>
            </a:endParaRPr>
          </a:p>
          <a:p>
            <a:pPr>
              <a:lnSpc>
                <a:spcPct val="120000"/>
              </a:lnSpc>
            </a:pPr>
            <a:r>
              <a:rPr lang="en-US" sz="2400" dirty="0">
                <a:latin typeface="+mn-lt"/>
                <a:cs typeface="Arial" panose="020B0604020202020204" pitchFamily="34" charset="0"/>
              </a:rPr>
              <a:t>MERS-</a:t>
            </a:r>
            <a:r>
              <a:rPr lang="en-US" sz="2400" dirty="0" err="1">
                <a:latin typeface="+mn-lt"/>
                <a:cs typeface="Arial" panose="020B0604020202020204" pitchFamily="34" charset="0"/>
              </a:rPr>
              <a:t>CoV</a:t>
            </a:r>
            <a:r>
              <a:rPr lang="tr-TR" sz="2400" dirty="0">
                <a:latin typeface="+mn-lt"/>
                <a:cs typeface="Arial" panose="020B0604020202020204" pitchFamily="34" charset="0"/>
              </a:rPr>
              <a:t>, </a:t>
            </a:r>
            <a:r>
              <a:rPr lang="en-US" sz="2400" dirty="0">
                <a:latin typeface="+mn-lt"/>
                <a:cs typeface="Arial" panose="020B0604020202020204" pitchFamily="34" charset="0"/>
              </a:rPr>
              <a:t>SARS-</a:t>
            </a:r>
            <a:r>
              <a:rPr lang="en-US" sz="2400" dirty="0" err="1">
                <a:latin typeface="+mn-lt"/>
                <a:cs typeface="Arial" panose="020B0604020202020204" pitchFamily="34" charset="0"/>
              </a:rPr>
              <a:t>CoV</a:t>
            </a:r>
            <a:r>
              <a:rPr lang="en-US" sz="2400" dirty="0">
                <a:latin typeface="+mn-lt"/>
                <a:cs typeface="Arial" panose="020B0604020202020204" pitchFamily="34" charset="0"/>
              </a:rPr>
              <a:t> </a:t>
            </a:r>
            <a:r>
              <a:rPr lang="en-US" sz="2400" dirty="0" err="1">
                <a:latin typeface="+mn-lt"/>
                <a:cs typeface="Arial" panose="020B0604020202020204" pitchFamily="34" charset="0"/>
              </a:rPr>
              <a:t>epidemiyoloji</a:t>
            </a:r>
            <a:r>
              <a:rPr lang="en-US" sz="2400" dirty="0">
                <a:latin typeface="+mn-lt"/>
                <a:cs typeface="Arial" panose="020B0604020202020204" pitchFamily="34" charset="0"/>
              </a:rPr>
              <a:t> </a:t>
            </a:r>
            <a:r>
              <a:rPr lang="en-US" sz="2400" dirty="0" err="1">
                <a:latin typeface="+mn-lt"/>
                <a:cs typeface="Arial" panose="020B0604020202020204" pitchFamily="34" charset="0"/>
              </a:rPr>
              <a:t>bilgisine</a:t>
            </a:r>
            <a:r>
              <a:rPr lang="en-US" sz="2400" dirty="0">
                <a:latin typeface="+mn-lt"/>
                <a:cs typeface="Arial" panose="020B0604020202020204" pitchFamily="34" charset="0"/>
              </a:rPr>
              <a:t> </a:t>
            </a:r>
            <a:r>
              <a:rPr lang="en-US" sz="2400" dirty="0" err="1">
                <a:latin typeface="+mn-lt"/>
                <a:cs typeface="Arial" panose="020B0604020202020204" pitchFamily="34" charset="0"/>
              </a:rPr>
              <a:t>göre</a:t>
            </a:r>
            <a:r>
              <a:rPr lang="en-US" sz="2400" dirty="0">
                <a:latin typeface="+mn-lt"/>
                <a:cs typeface="Arial" panose="020B0604020202020204" pitchFamily="34" charset="0"/>
              </a:rPr>
              <a:t> </a:t>
            </a:r>
            <a:r>
              <a:rPr lang="en-US" sz="2400" b="1" dirty="0">
                <a:latin typeface="+mn-lt"/>
                <a:cs typeface="Arial" panose="020B0604020202020204" pitchFamily="34" charset="0"/>
              </a:rPr>
              <a:t>14 </a:t>
            </a:r>
            <a:r>
              <a:rPr lang="en-US" sz="2400" b="1" dirty="0" err="1">
                <a:latin typeface="+mn-lt"/>
                <a:cs typeface="Arial" panose="020B0604020202020204" pitchFamily="34" charset="0"/>
              </a:rPr>
              <a:t>güne</a:t>
            </a:r>
            <a:r>
              <a:rPr lang="en-US" sz="2400" b="1" dirty="0">
                <a:latin typeface="+mn-lt"/>
                <a:cs typeface="Arial" panose="020B0604020202020204" pitchFamily="34" charset="0"/>
              </a:rPr>
              <a:t> </a:t>
            </a:r>
            <a:r>
              <a:rPr lang="en-US" sz="2400" b="1" dirty="0" err="1">
                <a:latin typeface="+mn-lt"/>
                <a:cs typeface="Arial" panose="020B0604020202020204" pitchFamily="34" charset="0"/>
              </a:rPr>
              <a:t>kadar</a:t>
            </a:r>
            <a:r>
              <a:rPr lang="en-US" sz="2400" b="1" dirty="0">
                <a:latin typeface="+mn-lt"/>
                <a:cs typeface="Arial" panose="020B0604020202020204" pitchFamily="34" charset="0"/>
              </a:rPr>
              <a:t> </a:t>
            </a:r>
            <a:r>
              <a:rPr lang="en-US" sz="2400" dirty="0" err="1">
                <a:latin typeface="+mn-lt"/>
                <a:cs typeface="Arial" panose="020B0604020202020204" pitchFamily="34" charset="0"/>
              </a:rPr>
              <a:t>olabileceği</a:t>
            </a:r>
            <a:r>
              <a:rPr lang="en-US" sz="2400" dirty="0">
                <a:latin typeface="+mn-lt"/>
                <a:cs typeface="Arial" panose="020B0604020202020204" pitchFamily="34" charset="0"/>
              </a:rPr>
              <a:t> </a:t>
            </a:r>
            <a:r>
              <a:rPr lang="en-US" sz="2400" dirty="0" err="1">
                <a:latin typeface="+mn-lt"/>
                <a:cs typeface="Arial" panose="020B0604020202020204" pitchFamily="34" charset="0"/>
              </a:rPr>
              <a:t>düşünülmekte</a:t>
            </a:r>
            <a:r>
              <a:rPr lang="en-US" sz="2400" dirty="0">
                <a:latin typeface="+mn-lt"/>
                <a:cs typeface="Arial" panose="020B0604020202020204" pitchFamily="34" charset="0"/>
              </a:rPr>
              <a:t> </a:t>
            </a:r>
            <a:endParaRPr lang="tr-TR" sz="2400" dirty="0">
              <a:latin typeface="+mn-lt"/>
              <a:cs typeface="Arial" panose="020B0604020202020204" pitchFamily="34" charset="0"/>
            </a:endParaRPr>
          </a:p>
          <a:p>
            <a:pPr>
              <a:lnSpc>
                <a:spcPct val="120000"/>
              </a:lnSpc>
            </a:pPr>
            <a:endParaRPr lang="tr-TR" sz="2400" dirty="0">
              <a:latin typeface="+mn-lt"/>
              <a:cs typeface="Arial" panose="020B0604020202020204" pitchFamily="34" charset="0"/>
            </a:endParaRPr>
          </a:p>
          <a:p>
            <a:pPr>
              <a:lnSpc>
                <a:spcPct val="100000"/>
              </a:lnSpc>
            </a:pPr>
            <a:r>
              <a:rPr lang="en-US" sz="2400" dirty="0" err="1">
                <a:latin typeface="+mn-lt"/>
              </a:rPr>
              <a:t>Yayınlarada</a:t>
            </a:r>
            <a:r>
              <a:rPr lang="en-US" sz="2400" dirty="0">
                <a:latin typeface="+mn-lt"/>
              </a:rPr>
              <a:t> </a:t>
            </a:r>
            <a:r>
              <a:rPr lang="en-US" sz="2400" dirty="0" err="1">
                <a:latin typeface="+mn-lt"/>
              </a:rPr>
              <a:t>vaka</a:t>
            </a:r>
            <a:r>
              <a:rPr lang="en-US" sz="2400" dirty="0">
                <a:latin typeface="+mn-lt"/>
              </a:rPr>
              <a:t> </a:t>
            </a:r>
            <a:r>
              <a:rPr lang="en-US" sz="2400" dirty="0" err="1">
                <a:latin typeface="+mn-lt"/>
              </a:rPr>
              <a:t>sayıları</a:t>
            </a:r>
            <a:r>
              <a:rPr lang="en-US" sz="2400" dirty="0">
                <a:latin typeface="+mn-lt"/>
              </a:rPr>
              <a:t> </a:t>
            </a:r>
            <a:r>
              <a:rPr lang="en-US" sz="2400" dirty="0" err="1">
                <a:latin typeface="+mn-lt"/>
              </a:rPr>
              <a:t>kısıtlı</a:t>
            </a:r>
            <a:r>
              <a:rPr lang="en-US" sz="2400" dirty="0">
                <a:latin typeface="+mn-lt"/>
              </a:rPr>
              <a:t> </a:t>
            </a:r>
            <a:r>
              <a:rPr lang="en-US" sz="2400" dirty="0" err="1">
                <a:latin typeface="+mn-lt"/>
              </a:rPr>
              <a:t>ve</a:t>
            </a:r>
            <a:r>
              <a:rPr lang="en-US" sz="2400" dirty="0">
                <a:latin typeface="+mn-lt"/>
              </a:rPr>
              <a:t> </a:t>
            </a:r>
            <a:r>
              <a:rPr lang="en-US" sz="2400" dirty="0" err="1">
                <a:latin typeface="+mn-lt"/>
              </a:rPr>
              <a:t>birbirinden</a:t>
            </a:r>
            <a:r>
              <a:rPr lang="en-US" sz="2400" dirty="0">
                <a:latin typeface="+mn-lt"/>
              </a:rPr>
              <a:t> </a:t>
            </a:r>
            <a:r>
              <a:rPr lang="en-US" sz="2400" dirty="0" err="1">
                <a:latin typeface="+mn-lt"/>
              </a:rPr>
              <a:t>farklı</a:t>
            </a:r>
            <a:r>
              <a:rPr lang="en-US" sz="2400" dirty="0">
                <a:latin typeface="+mn-lt"/>
              </a:rPr>
              <a:t> </a:t>
            </a:r>
            <a:r>
              <a:rPr lang="en-US" sz="2400" dirty="0" err="1">
                <a:latin typeface="+mn-lt"/>
              </a:rPr>
              <a:t>olduğu</a:t>
            </a:r>
            <a:r>
              <a:rPr lang="en-US" sz="2400" dirty="0">
                <a:latin typeface="+mn-lt"/>
              </a:rPr>
              <a:t> </a:t>
            </a:r>
            <a:r>
              <a:rPr lang="en-US" sz="2400" dirty="0" err="1">
                <a:latin typeface="+mn-lt"/>
              </a:rPr>
              <a:t>için</a:t>
            </a:r>
            <a:r>
              <a:rPr lang="en-US" sz="2400" dirty="0">
                <a:latin typeface="+mn-lt"/>
              </a:rPr>
              <a:t> </a:t>
            </a:r>
            <a:r>
              <a:rPr lang="en-US" sz="2400" dirty="0" err="1">
                <a:latin typeface="+mn-lt"/>
              </a:rPr>
              <a:t>ortalama</a:t>
            </a:r>
            <a:r>
              <a:rPr lang="en-US" sz="2400" dirty="0">
                <a:latin typeface="+mn-lt"/>
              </a:rPr>
              <a:t> </a:t>
            </a:r>
            <a:r>
              <a:rPr lang="en-US" sz="2400" dirty="0" err="1">
                <a:latin typeface="+mn-lt"/>
              </a:rPr>
              <a:t>inkübasyon</a:t>
            </a:r>
            <a:r>
              <a:rPr lang="en-US" sz="2400" dirty="0">
                <a:latin typeface="+mn-lt"/>
              </a:rPr>
              <a:t> </a:t>
            </a:r>
            <a:r>
              <a:rPr lang="en-US" sz="2400" dirty="0" err="1">
                <a:latin typeface="+mn-lt"/>
              </a:rPr>
              <a:t>periodu</a:t>
            </a:r>
            <a:r>
              <a:rPr lang="en-US" sz="2400" dirty="0">
                <a:latin typeface="+mn-lt"/>
              </a:rPr>
              <a:t> </a:t>
            </a:r>
            <a:r>
              <a:rPr lang="en-US" sz="2400" dirty="0" err="1">
                <a:latin typeface="+mn-lt"/>
              </a:rPr>
              <a:t>farklı</a:t>
            </a:r>
            <a:r>
              <a:rPr lang="en-US" sz="2400" dirty="0">
                <a:latin typeface="+mn-lt"/>
              </a:rPr>
              <a:t> </a:t>
            </a:r>
            <a:r>
              <a:rPr lang="en-US" sz="2400" dirty="0" err="1">
                <a:latin typeface="+mn-lt"/>
              </a:rPr>
              <a:t>bulunabilmektedir</a:t>
            </a:r>
            <a:r>
              <a:rPr lang="en-US" sz="2400" dirty="0">
                <a:latin typeface="+mn-lt"/>
              </a:rPr>
              <a:t>. </a:t>
            </a:r>
            <a:endParaRPr lang="tr-TR" sz="2400" dirty="0">
              <a:latin typeface="+mn-lt"/>
            </a:endParaRPr>
          </a:p>
          <a:p>
            <a:pPr>
              <a:lnSpc>
                <a:spcPct val="100000"/>
              </a:lnSpc>
            </a:pPr>
            <a:endParaRPr lang="tr-TR" sz="2400" dirty="0">
              <a:latin typeface="+mn-lt"/>
            </a:endParaRPr>
          </a:p>
          <a:p>
            <a:pPr>
              <a:lnSpc>
                <a:spcPct val="100000"/>
              </a:lnSpc>
            </a:pPr>
            <a:r>
              <a:rPr lang="en-US" sz="2400" dirty="0" err="1">
                <a:latin typeface="+mn-lt"/>
              </a:rPr>
              <a:t>Şu</a:t>
            </a:r>
            <a:r>
              <a:rPr lang="en-US" sz="2400" dirty="0">
                <a:latin typeface="+mn-lt"/>
              </a:rPr>
              <a:t> </a:t>
            </a:r>
            <a:r>
              <a:rPr lang="en-US" sz="2400" dirty="0" err="1">
                <a:latin typeface="+mn-lt"/>
              </a:rPr>
              <a:t>ana</a:t>
            </a:r>
            <a:r>
              <a:rPr lang="en-US" sz="2400" dirty="0">
                <a:latin typeface="+mn-lt"/>
              </a:rPr>
              <a:t> </a:t>
            </a:r>
            <a:r>
              <a:rPr lang="en-US" sz="2400" dirty="0" err="1">
                <a:latin typeface="+mn-lt"/>
              </a:rPr>
              <a:t>kadar</a:t>
            </a:r>
            <a:r>
              <a:rPr lang="en-US" sz="2400" dirty="0">
                <a:latin typeface="+mn-lt"/>
              </a:rPr>
              <a:t> </a:t>
            </a:r>
            <a:r>
              <a:rPr lang="en-US" sz="2400" dirty="0" err="1">
                <a:latin typeface="+mn-lt"/>
              </a:rPr>
              <a:t>yayımlanmış</a:t>
            </a:r>
            <a:r>
              <a:rPr lang="en-US" sz="2400" dirty="0">
                <a:latin typeface="+mn-lt"/>
              </a:rPr>
              <a:t> </a:t>
            </a:r>
            <a:r>
              <a:rPr lang="en-US" sz="2400" dirty="0" err="1">
                <a:latin typeface="+mn-lt"/>
              </a:rPr>
              <a:t>olan</a:t>
            </a:r>
            <a:r>
              <a:rPr lang="en-US" sz="2400" dirty="0">
                <a:latin typeface="+mn-lt"/>
              </a:rPr>
              <a:t> </a:t>
            </a:r>
            <a:r>
              <a:rPr lang="en-US" sz="2400" dirty="0" err="1">
                <a:latin typeface="+mn-lt"/>
              </a:rPr>
              <a:t>bilimsel</a:t>
            </a:r>
            <a:r>
              <a:rPr lang="en-US" sz="2400" dirty="0">
                <a:latin typeface="+mn-lt"/>
              </a:rPr>
              <a:t> </a:t>
            </a:r>
            <a:r>
              <a:rPr lang="en-US" sz="2400" dirty="0" err="1">
                <a:latin typeface="+mn-lt"/>
              </a:rPr>
              <a:t>yayınlara</a:t>
            </a:r>
            <a:r>
              <a:rPr lang="en-US" sz="2400" dirty="0">
                <a:latin typeface="+mn-lt"/>
              </a:rPr>
              <a:t> </a:t>
            </a:r>
            <a:r>
              <a:rPr lang="en-US" sz="2400" dirty="0" err="1">
                <a:latin typeface="+mn-lt"/>
              </a:rPr>
              <a:t>göre</a:t>
            </a:r>
            <a:r>
              <a:rPr lang="en-US" sz="2400" dirty="0">
                <a:latin typeface="+mn-lt"/>
              </a:rPr>
              <a:t> </a:t>
            </a:r>
            <a:r>
              <a:rPr lang="en-US" sz="2400" dirty="0" err="1">
                <a:latin typeface="+mn-lt"/>
              </a:rPr>
              <a:t>kabul</a:t>
            </a:r>
            <a:r>
              <a:rPr lang="en-US" sz="2400" dirty="0">
                <a:latin typeface="+mn-lt"/>
              </a:rPr>
              <a:t> </a:t>
            </a:r>
            <a:r>
              <a:rPr lang="en-US" sz="2400" dirty="0" err="1">
                <a:latin typeface="+mn-lt"/>
              </a:rPr>
              <a:t>edilen</a:t>
            </a:r>
            <a:r>
              <a:rPr lang="en-US" sz="2400" dirty="0">
                <a:latin typeface="+mn-lt"/>
              </a:rPr>
              <a:t> </a:t>
            </a:r>
            <a:r>
              <a:rPr lang="en-US" sz="2400" dirty="0" err="1">
                <a:latin typeface="+mn-lt"/>
              </a:rPr>
              <a:t>inkübasyon</a:t>
            </a:r>
            <a:r>
              <a:rPr lang="en-US" sz="2400" dirty="0">
                <a:latin typeface="+mn-lt"/>
              </a:rPr>
              <a:t> </a:t>
            </a:r>
            <a:r>
              <a:rPr lang="en-US" sz="2400" dirty="0" err="1">
                <a:latin typeface="+mn-lt"/>
              </a:rPr>
              <a:t>süresi</a:t>
            </a:r>
            <a:r>
              <a:rPr lang="en-US" sz="2400" dirty="0">
                <a:latin typeface="+mn-lt"/>
              </a:rPr>
              <a:t> 2-14 </a:t>
            </a:r>
            <a:r>
              <a:rPr lang="en-US" sz="2400" dirty="0" err="1">
                <a:latin typeface="+mn-lt"/>
              </a:rPr>
              <a:t>gün</a:t>
            </a:r>
            <a:r>
              <a:rPr lang="en-US" sz="2400" dirty="0">
                <a:latin typeface="+mn-lt"/>
              </a:rPr>
              <a:t> </a:t>
            </a:r>
            <a:r>
              <a:rPr lang="en-US" sz="2400" dirty="0" err="1">
                <a:latin typeface="+mn-lt"/>
              </a:rPr>
              <a:t>arasındadır</a:t>
            </a:r>
            <a:r>
              <a:rPr lang="en-US" sz="2400" dirty="0">
                <a:latin typeface="+mn-lt"/>
              </a:rPr>
              <a:t>.</a:t>
            </a:r>
            <a:endParaRPr lang="tr-TR" sz="2400" dirty="0">
              <a:latin typeface="+mn-lt"/>
            </a:endParaRPr>
          </a:p>
        </p:txBody>
      </p:sp>
      <p:sp>
        <p:nvSpPr>
          <p:cNvPr id="5" name="Unvan 1">
            <a:extLst>
              <a:ext uri="{FF2B5EF4-FFF2-40B4-BE49-F238E27FC236}">
                <a16:creationId xmlns:a16="http://schemas.microsoft.com/office/drawing/2014/main" id="{A1D24D99-7052-4101-A3E6-C686C52B0561}"/>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err="1">
                <a:solidFill>
                  <a:schemeClr val="bg1"/>
                </a:solidFill>
                <a:latin typeface="+mj-lt"/>
              </a:rPr>
              <a:t>İnkübasyon</a:t>
            </a:r>
            <a:r>
              <a:rPr lang="tr-TR" sz="3200" dirty="0">
                <a:solidFill>
                  <a:schemeClr val="bg1"/>
                </a:solidFill>
                <a:latin typeface="+mj-lt"/>
              </a:rPr>
              <a:t> Süresi </a:t>
            </a:r>
          </a:p>
        </p:txBody>
      </p:sp>
    </p:spTree>
    <p:extLst>
      <p:ext uri="{BB962C8B-B14F-4D97-AF65-F5344CB8AC3E}">
        <p14:creationId xmlns:p14="http://schemas.microsoft.com/office/powerpoint/2010/main" val="273805187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3241</TotalTime>
  <Words>3103</Words>
  <Application>Microsoft Office PowerPoint</Application>
  <PresentationFormat>Geniş ekran</PresentationFormat>
  <Paragraphs>372</Paragraphs>
  <Slides>61</Slides>
  <Notes>5</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61</vt:i4>
      </vt:variant>
    </vt:vector>
  </HeadingPairs>
  <TitlesOfParts>
    <vt:vector size="69" baseType="lpstr">
      <vt:lpstr>Calibri</vt:lpstr>
      <vt:lpstr>Wingdings</vt:lpstr>
      <vt:lpstr>Segoe UI Symbol</vt:lpstr>
      <vt:lpstr>Montserrat</vt:lpstr>
      <vt:lpstr>Century Gothic</vt:lpstr>
      <vt:lpstr>Times New Roman</vt:lpstr>
      <vt:lpstr>Arial</vt:lpstr>
      <vt:lpstr>Office Teması</vt:lpstr>
      <vt:lpstr>PowerPoint Sunusu</vt:lpstr>
      <vt:lpstr>PowerPoint Sunusu</vt:lpstr>
      <vt:lpstr>Coronavirusler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Manager>IT Koordinatörü</Manager>
  <Company>THSK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2019 nCoV Hastaligi Saglik Personeline Yonelik Egitim</dc:title>
  <dc:creator>Görkem Özçelik</dc:creator>
  <cp:lastModifiedBy>TR</cp:lastModifiedBy>
  <cp:revision>342</cp:revision>
  <dcterms:created xsi:type="dcterms:W3CDTF">2016-06-25T12:01:38Z</dcterms:created>
  <dcterms:modified xsi:type="dcterms:W3CDTF">2020-02-26T07:20:24Z</dcterms:modified>
</cp:coreProperties>
</file>